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sldSz cx="18288000" cy="10287000"/>
  <p:notesSz cx="6858000" cy="9144000"/>
  <p:embeddedFontLst>
    <p:embeddedFont>
      <p:font typeface="Open Sauce Bold" panose="02010600030101010101" charset="0"/>
      <p:regular r:id="rId26"/>
    </p:embeddedFont>
    <p:embeddedFont>
      <p:font typeface="TT Fors Italics" panose="02010600030101010101" charset="0"/>
      <p:regular r:id="rId27"/>
    </p:embeddedFont>
    <p:embeddedFont>
      <p:font typeface="TT Norms" panose="02010600030101010101" charset="0"/>
      <p:regular r:id="rId28"/>
    </p:embeddedFont>
    <p:embeddedFont>
      <p:font typeface="TT Norms Bold" panose="02010600030101010101" charset="0"/>
      <p:regular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61" d="100"/>
          <a:sy n="61" d="100"/>
        </p:scale>
        <p:origin x="321" y="39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1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1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AA5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646685" y="6346304"/>
            <a:ext cx="5068068" cy="5133403"/>
          </a:xfrm>
          <a:custGeom>
            <a:avLst/>
            <a:gdLst/>
            <a:ahLst/>
            <a:cxnLst/>
            <a:rect l="l" t="t" r="r" b="b"/>
            <a:pathLst>
              <a:path w="5068068" h="5133403">
                <a:moveTo>
                  <a:pt x="0" y="0"/>
                </a:moveTo>
                <a:lnTo>
                  <a:pt x="5068068" y="0"/>
                </a:lnTo>
                <a:lnTo>
                  <a:pt x="5068068" y="5133403"/>
                </a:lnTo>
                <a:lnTo>
                  <a:pt x="0" y="51334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SG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16368355" y="-716833"/>
            <a:ext cx="3086100" cy="3086100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28F86"/>
            </a:solidFill>
          </p:spPr>
          <p:txBody>
            <a:bodyPr/>
            <a:lstStyle/>
            <a:p>
              <a:endParaRPr lang="zh-SG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-85725"/>
              <a:ext cx="660400" cy="8223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00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6153445" y="5127124"/>
            <a:ext cx="7282043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00"/>
              </a:lnSpc>
            </a:pPr>
            <a:r>
              <a:rPr lang="en-US" sz="4500" b="1">
                <a:solidFill>
                  <a:srgbClr val="F8F3DD"/>
                </a:solidFill>
                <a:latin typeface="TT Norms Bold"/>
                <a:ea typeface="TT Norms Bold"/>
                <a:cs typeface="TT Norms Bold"/>
                <a:sym typeface="TT Norms Bold"/>
              </a:rPr>
              <a:t>SC1015 MINI PROJECT</a:t>
            </a:r>
          </a:p>
          <a:p>
            <a:pPr algn="ctr">
              <a:lnSpc>
                <a:spcPts val="5400"/>
              </a:lnSpc>
            </a:pPr>
            <a:r>
              <a:rPr lang="en-US" sz="4500" b="1">
                <a:solidFill>
                  <a:srgbClr val="F8F3DD"/>
                </a:solidFill>
                <a:latin typeface="TT Norms Bold"/>
                <a:ea typeface="TT Norms Bold"/>
                <a:cs typeface="TT Norms Bold"/>
                <a:sym typeface="TT Norms Bold"/>
              </a:rPr>
              <a:t>LAB GROUP: ECDS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668103" y="1390650"/>
            <a:ext cx="14951793" cy="29718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1250"/>
              </a:lnSpc>
            </a:pPr>
            <a:r>
              <a:rPr lang="en-US" sz="12500" b="1" spc="-1000">
                <a:solidFill>
                  <a:srgbClr val="F8F3DD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Data Analysis of TikTok Posts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353281" y="6997157"/>
            <a:ext cx="8882371" cy="160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500" b="1">
                <a:solidFill>
                  <a:srgbClr val="F8F3DD"/>
                </a:solidFill>
                <a:latin typeface="TT Norms Bold"/>
                <a:ea typeface="TT Norms Bold"/>
                <a:cs typeface="TT Norms Bold"/>
                <a:sym typeface="TT Norms Bold"/>
              </a:rPr>
              <a:t>Lily Ulfa Binte Anuar (U2430835D)</a:t>
            </a:r>
          </a:p>
          <a:p>
            <a:pPr algn="ctr">
              <a:lnSpc>
                <a:spcPts val="4200"/>
              </a:lnSpc>
            </a:pPr>
            <a:r>
              <a:rPr lang="en-US" sz="3500" b="1">
                <a:solidFill>
                  <a:srgbClr val="F8F3DD"/>
                </a:solidFill>
                <a:latin typeface="TT Norms Bold"/>
                <a:ea typeface="TT Norms Bold"/>
                <a:cs typeface="TT Norms Bold"/>
                <a:sym typeface="TT Norms Bold"/>
              </a:rPr>
              <a:t>Du Ruiyang (U2430844L)</a:t>
            </a:r>
          </a:p>
          <a:p>
            <a:pPr algn="ctr">
              <a:lnSpc>
                <a:spcPts val="4200"/>
              </a:lnSpc>
            </a:pPr>
            <a:r>
              <a:rPr lang="en-US" sz="3500" b="1">
                <a:solidFill>
                  <a:srgbClr val="F8F3DD"/>
                </a:solidFill>
                <a:latin typeface="TT Norms Bold"/>
                <a:ea typeface="TT Norms Bold"/>
                <a:cs typeface="TT Norms Bold"/>
                <a:sym typeface="TT Norms Bold"/>
              </a:rPr>
              <a:t>Lim Jing Ping (U2430278J)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AA5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457902" y="9258300"/>
            <a:ext cx="5470308" cy="842264"/>
            <a:chOff x="0" y="0"/>
            <a:chExt cx="1440740" cy="22183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440740" cy="221831"/>
            </a:xfrm>
            <a:custGeom>
              <a:avLst/>
              <a:gdLst/>
              <a:ahLst/>
              <a:cxnLst/>
              <a:rect l="l" t="t" r="r" b="b"/>
              <a:pathLst>
                <a:path w="1440740" h="221831">
                  <a:moveTo>
                    <a:pt x="72178" y="0"/>
                  </a:moveTo>
                  <a:lnTo>
                    <a:pt x="1368561" y="0"/>
                  </a:lnTo>
                  <a:cubicBezTo>
                    <a:pt x="1408424" y="0"/>
                    <a:pt x="1440740" y="32315"/>
                    <a:pt x="1440740" y="72178"/>
                  </a:cubicBezTo>
                  <a:lnTo>
                    <a:pt x="1440740" y="149652"/>
                  </a:lnTo>
                  <a:cubicBezTo>
                    <a:pt x="1440740" y="189515"/>
                    <a:pt x="1408424" y="221831"/>
                    <a:pt x="1368561" y="221831"/>
                  </a:cubicBezTo>
                  <a:lnTo>
                    <a:pt x="72178" y="221831"/>
                  </a:lnTo>
                  <a:cubicBezTo>
                    <a:pt x="32315" y="221831"/>
                    <a:pt x="0" y="189515"/>
                    <a:pt x="0" y="149652"/>
                  </a:cubicBezTo>
                  <a:lnTo>
                    <a:pt x="0" y="72178"/>
                  </a:lnTo>
                  <a:cubicBezTo>
                    <a:pt x="0" y="32315"/>
                    <a:pt x="32315" y="0"/>
                    <a:pt x="72178" y="0"/>
                  </a:cubicBezTo>
                  <a:close/>
                </a:path>
              </a:pathLst>
            </a:custGeom>
            <a:solidFill>
              <a:srgbClr val="E4A4BD"/>
            </a:solidFill>
          </p:spPr>
          <p:txBody>
            <a:bodyPr/>
            <a:lstStyle/>
            <a:p>
              <a:endParaRPr lang="zh-SG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161925"/>
              <a:ext cx="1440740" cy="3837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7893449" y="2305010"/>
            <a:ext cx="9907641" cy="5247380"/>
          </a:xfrm>
          <a:custGeom>
            <a:avLst/>
            <a:gdLst/>
            <a:ahLst/>
            <a:cxnLst/>
            <a:rect l="l" t="t" r="r" b="b"/>
            <a:pathLst>
              <a:path w="9907641" h="5247380">
                <a:moveTo>
                  <a:pt x="0" y="0"/>
                </a:moveTo>
                <a:lnTo>
                  <a:pt x="9907641" y="0"/>
                </a:lnTo>
                <a:lnTo>
                  <a:pt x="9907641" y="5247380"/>
                </a:lnTo>
                <a:lnTo>
                  <a:pt x="0" y="52473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8986" t="-41697" r="-4229" b="-10406"/>
            </a:stretch>
          </a:blipFill>
        </p:spPr>
        <p:txBody>
          <a:bodyPr/>
          <a:lstStyle/>
          <a:p>
            <a:endParaRPr lang="zh-SG" altLang="en-US"/>
          </a:p>
        </p:txBody>
      </p:sp>
      <p:sp>
        <p:nvSpPr>
          <p:cNvPr id="6" name="Freeform 6"/>
          <p:cNvSpPr/>
          <p:nvPr/>
        </p:nvSpPr>
        <p:spPr>
          <a:xfrm>
            <a:off x="845154" y="2305010"/>
            <a:ext cx="6126383" cy="5247380"/>
          </a:xfrm>
          <a:custGeom>
            <a:avLst/>
            <a:gdLst/>
            <a:ahLst/>
            <a:cxnLst/>
            <a:rect l="l" t="t" r="r" b="b"/>
            <a:pathLst>
              <a:path w="6126383" h="5247380">
                <a:moveTo>
                  <a:pt x="0" y="0"/>
                </a:moveTo>
                <a:lnTo>
                  <a:pt x="6126383" y="0"/>
                </a:lnTo>
                <a:lnTo>
                  <a:pt x="6126383" y="5247380"/>
                </a:lnTo>
                <a:lnTo>
                  <a:pt x="0" y="52473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9123" t="-38430" r="-106922" b="-10020"/>
            </a:stretch>
          </a:blipFill>
        </p:spPr>
        <p:txBody>
          <a:bodyPr/>
          <a:lstStyle/>
          <a:p>
            <a:endParaRPr lang="zh-SG" altLang="en-US"/>
          </a:p>
        </p:txBody>
      </p:sp>
      <p:sp>
        <p:nvSpPr>
          <p:cNvPr id="7" name="TextBox 7"/>
          <p:cNvSpPr txBox="1"/>
          <p:nvPr/>
        </p:nvSpPr>
        <p:spPr>
          <a:xfrm>
            <a:off x="9206992" y="956029"/>
            <a:ext cx="7280556" cy="1200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500"/>
              </a:lnSpc>
            </a:pPr>
            <a:r>
              <a:rPr lang="en-US" sz="5000" b="1" spc="-400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digg_count against follower category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0" y="9212707"/>
            <a:ext cx="3868750" cy="695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00"/>
              </a:lnSpc>
              <a:spcBef>
                <a:spcPct val="0"/>
              </a:spcBef>
            </a:pPr>
            <a:r>
              <a:rPr lang="en-US" sz="3000" b="1">
                <a:solidFill>
                  <a:srgbClr val="000000"/>
                </a:solidFill>
                <a:latin typeface="TT Norms Bold"/>
                <a:ea typeface="TT Norms Bold"/>
                <a:cs typeface="TT Norms Bold"/>
                <a:sym typeface="TT Norms Bold"/>
              </a:rPr>
              <a:t>Statistical description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50817" y="956029"/>
            <a:ext cx="8167667" cy="1200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500"/>
              </a:lnSpc>
            </a:pPr>
            <a:r>
              <a:rPr lang="en-US" sz="5000" b="1" spc="-400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Number of posts by users for each follower category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849205" y="8039549"/>
            <a:ext cx="12999510" cy="1838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l">
              <a:lnSpc>
                <a:spcPts val="36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The number of posts made by each follower category is roughly the same.</a:t>
            </a:r>
          </a:p>
          <a:p>
            <a:pPr marL="647700" lvl="1" indent="-323850" algn="l">
              <a:lnSpc>
                <a:spcPts val="36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Generally, as the followers category increases, the like count increases as well.</a:t>
            </a:r>
          </a:p>
        </p:txBody>
      </p:sp>
    </p:spTree>
  </p:cSld>
  <p:clrMapOvr>
    <a:masterClrMapping/>
  </p:clrMapOvr>
  <p:transition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2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457902" y="9258300"/>
            <a:ext cx="5470308" cy="842264"/>
            <a:chOff x="0" y="0"/>
            <a:chExt cx="1440740" cy="22183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440740" cy="221831"/>
            </a:xfrm>
            <a:custGeom>
              <a:avLst/>
              <a:gdLst/>
              <a:ahLst/>
              <a:cxnLst/>
              <a:rect l="l" t="t" r="r" b="b"/>
              <a:pathLst>
                <a:path w="1440740" h="221831">
                  <a:moveTo>
                    <a:pt x="72178" y="0"/>
                  </a:moveTo>
                  <a:lnTo>
                    <a:pt x="1368561" y="0"/>
                  </a:lnTo>
                  <a:cubicBezTo>
                    <a:pt x="1408424" y="0"/>
                    <a:pt x="1440740" y="32315"/>
                    <a:pt x="1440740" y="72178"/>
                  </a:cubicBezTo>
                  <a:lnTo>
                    <a:pt x="1440740" y="149652"/>
                  </a:lnTo>
                  <a:cubicBezTo>
                    <a:pt x="1440740" y="189515"/>
                    <a:pt x="1408424" y="221831"/>
                    <a:pt x="1368561" y="221831"/>
                  </a:cubicBezTo>
                  <a:lnTo>
                    <a:pt x="72178" y="221831"/>
                  </a:lnTo>
                  <a:cubicBezTo>
                    <a:pt x="32315" y="221831"/>
                    <a:pt x="0" y="189515"/>
                    <a:pt x="0" y="149652"/>
                  </a:cubicBezTo>
                  <a:lnTo>
                    <a:pt x="0" y="72178"/>
                  </a:lnTo>
                  <a:cubicBezTo>
                    <a:pt x="0" y="32315"/>
                    <a:pt x="32315" y="0"/>
                    <a:pt x="72178" y="0"/>
                  </a:cubicBezTo>
                  <a:close/>
                </a:path>
              </a:pathLst>
            </a:custGeom>
            <a:solidFill>
              <a:srgbClr val="E4A4BD"/>
            </a:solidFill>
          </p:spPr>
          <p:txBody>
            <a:bodyPr/>
            <a:lstStyle/>
            <a:p>
              <a:endParaRPr lang="zh-SG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161925"/>
              <a:ext cx="1440740" cy="3837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728271" y="2413780"/>
            <a:ext cx="5910864" cy="4992166"/>
          </a:xfrm>
          <a:custGeom>
            <a:avLst/>
            <a:gdLst/>
            <a:ahLst/>
            <a:cxnLst/>
            <a:rect l="l" t="t" r="r" b="b"/>
            <a:pathLst>
              <a:path w="5910864" h="4992166">
                <a:moveTo>
                  <a:pt x="0" y="0"/>
                </a:moveTo>
                <a:lnTo>
                  <a:pt x="5910864" y="0"/>
                </a:lnTo>
                <a:lnTo>
                  <a:pt x="5910864" y="4992166"/>
                </a:lnTo>
                <a:lnTo>
                  <a:pt x="0" y="49921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9547" t="-40145" r="-108122" b="-11485"/>
            </a:stretch>
          </a:blipFill>
        </p:spPr>
        <p:txBody>
          <a:bodyPr/>
          <a:lstStyle/>
          <a:p>
            <a:endParaRPr lang="zh-SG" altLang="en-US"/>
          </a:p>
        </p:txBody>
      </p:sp>
      <p:sp>
        <p:nvSpPr>
          <p:cNvPr id="6" name="Freeform 6"/>
          <p:cNvSpPr/>
          <p:nvPr/>
        </p:nvSpPr>
        <p:spPr>
          <a:xfrm>
            <a:off x="9235215" y="2413780"/>
            <a:ext cx="8051092" cy="4992166"/>
          </a:xfrm>
          <a:custGeom>
            <a:avLst/>
            <a:gdLst/>
            <a:ahLst/>
            <a:cxnLst/>
            <a:rect l="l" t="t" r="r" b="b"/>
            <a:pathLst>
              <a:path w="8051092" h="4992166">
                <a:moveTo>
                  <a:pt x="0" y="0"/>
                </a:moveTo>
                <a:lnTo>
                  <a:pt x="8051092" y="0"/>
                </a:lnTo>
                <a:lnTo>
                  <a:pt x="8051092" y="4992166"/>
                </a:lnTo>
                <a:lnTo>
                  <a:pt x="0" y="49921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63094" t="-39447" r="-4479" b="-12570"/>
            </a:stretch>
          </a:blipFill>
        </p:spPr>
        <p:txBody>
          <a:bodyPr/>
          <a:lstStyle/>
          <a:p>
            <a:endParaRPr lang="zh-SG" altLang="en-US"/>
          </a:p>
        </p:txBody>
      </p:sp>
      <p:sp>
        <p:nvSpPr>
          <p:cNvPr id="7" name="TextBox 7"/>
          <p:cNvSpPr txBox="1"/>
          <p:nvPr/>
        </p:nvSpPr>
        <p:spPr>
          <a:xfrm>
            <a:off x="4683703" y="8069707"/>
            <a:ext cx="12575597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l">
              <a:lnSpc>
                <a:spcPts val="36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TT Norms"/>
                <a:ea typeface="TT Norms"/>
                <a:cs typeface="TT Norms"/>
                <a:sym typeface="TT Norms"/>
              </a:rPr>
              <a:t>Within a dataset with 1000 rows, the distribution is relatively even.</a:t>
            </a:r>
          </a:p>
          <a:p>
            <a:pPr marL="647700" lvl="1" indent="-323850" algn="l">
              <a:lnSpc>
                <a:spcPts val="36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TT Norms"/>
                <a:ea typeface="TT Norms"/>
                <a:cs typeface="TT Norms"/>
                <a:sym typeface="TT Norms"/>
              </a:rPr>
              <a:t>Verified accounts have significantly higher like counts compared to non-verified profiles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0" y="9212707"/>
            <a:ext cx="3868750" cy="695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00"/>
              </a:lnSpc>
              <a:spcBef>
                <a:spcPct val="0"/>
              </a:spcBef>
            </a:pPr>
            <a:r>
              <a:rPr lang="en-US" sz="3000" b="1">
                <a:solidFill>
                  <a:srgbClr val="000000"/>
                </a:solidFill>
                <a:latin typeface="TT Norms Bold"/>
                <a:ea typeface="TT Norms Bold"/>
                <a:cs typeface="TT Norms Bold"/>
                <a:sym typeface="TT Norms Bold"/>
              </a:rPr>
              <a:t>Statistical description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80445" y="956029"/>
            <a:ext cx="8206515" cy="1200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500"/>
              </a:lnSpc>
            </a:pPr>
            <a:r>
              <a:rPr lang="en-US" sz="5000" b="1" spc="-400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Number of posts by verified/non-verified accounts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144000" y="956029"/>
            <a:ext cx="8115300" cy="1200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500"/>
              </a:lnSpc>
            </a:pPr>
            <a:r>
              <a:rPr lang="en-US" sz="5000" b="1" spc="-400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digg_count against verified/non-verified accounts</a:t>
            </a:r>
          </a:p>
        </p:txBody>
      </p:sp>
    </p:spTree>
  </p:cSld>
  <p:clrMapOvr>
    <a:masterClrMapping/>
  </p:clrMapOvr>
  <p:transition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2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793698"/>
            <a:ext cx="10671624" cy="15430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1250"/>
              </a:lnSpc>
            </a:pPr>
            <a:r>
              <a:rPr lang="en-US" sz="12500" b="1" spc="-1000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Data Cleaning</a:t>
            </a:r>
          </a:p>
        </p:txBody>
      </p:sp>
      <p:sp>
        <p:nvSpPr>
          <p:cNvPr id="3" name="Freeform 3"/>
          <p:cNvSpPr/>
          <p:nvPr/>
        </p:nvSpPr>
        <p:spPr>
          <a:xfrm rot="2252480">
            <a:off x="12981036" y="313183"/>
            <a:ext cx="2007894" cy="2883398"/>
          </a:xfrm>
          <a:custGeom>
            <a:avLst/>
            <a:gdLst/>
            <a:ahLst/>
            <a:cxnLst/>
            <a:rect l="l" t="t" r="r" b="b"/>
            <a:pathLst>
              <a:path w="2007894" h="2883398">
                <a:moveTo>
                  <a:pt x="0" y="0"/>
                </a:moveTo>
                <a:lnTo>
                  <a:pt x="2007894" y="0"/>
                </a:lnTo>
                <a:lnTo>
                  <a:pt x="2007894" y="2883398"/>
                </a:lnTo>
                <a:lnTo>
                  <a:pt x="0" y="28833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SG" altLang="en-US"/>
          </a:p>
        </p:txBody>
      </p:sp>
      <p:grpSp>
        <p:nvGrpSpPr>
          <p:cNvPr id="4" name="Group 4"/>
          <p:cNvGrpSpPr/>
          <p:nvPr/>
        </p:nvGrpSpPr>
        <p:grpSpPr>
          <a:xfrm>
            <a:off x="-1457902" y="9258300"/>
            <a:ext cx="5470308" cy="842264"/>
            <a:chOff x="0" y="0"/>
            <a:chExt cx="1440740" cy="22183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440740" cy="221831"/>
            </a:xfrm>
            <a:custGeom>
              <a:avLst/>
              <a:gdLst/>
              <a:ahLst/>
              <a:cxnLst/>
              <a:rect l="l" t="t" r="r" b="b"/>
              <a:pathLst>
                <a:path w="1440740" h="221831">
                  <a:moveTo>
                    <a:pt x="72178" y="0"/>
                  </a:moveTo>
                  <a:lnTo>
                    <a:pt x="1368561" y="0"/>
                  </a:lnTo>
                  <a:cubicBezTo>
                    <a:pt x="1408424" y="0"/>
                    <a:pt x="1440740" y="32315"/>
                    <a:pt x="1440740" y="72178"/>
                  </a:cubicBezTo>
                  <a:lnTo>
                    <a:pt x="1440740" y="149652"/>
                  </a:lnTo>
                  <a:cubicBezTo>
                    <a:pt x="1440740" y="189515"/>
                    <a:pt x="1408424" y="221831"/>
                    <a:pt x="1368561" y="221831"/>
                  </a:cubicBezTo>
                  <a:lnTo>
                    <a:pt x="72178" y="221831"/>
                  </a:lnTo>
                  <a:cubicBezTo>
                    <a:pt x="32315" y="221831"/>
                    <a:pt x="0" y="189515"/>
                    <a:pt x="0" y="149652"/>
                  </a:cubicBezTo>
                  <a:lnTo>
                    <a:pt x="0" y="72178"/>
                  </a:lnTo>
                  <a:cubicBezTo>
                    <a:pt x="0" y="32315"/>
                    <a:pt x="32315" y="0"/>
                    <a:pt x="72178" y="0"/>
                  </a:cubicBezTo>
                  <a:close/>
                </a:path>
              </a:pathLst>
            </a:custGeom>
            <a:solidFill>
              <a:srgbClr val="E4A4BD"/>
            </a:solidFill>
          </p:spPr>
          <p:txBody>
            <a:bodyPr/>
            <a:lstStyle/>
            <a:p>
              <a:endParaRPr lang="zh-SG" alt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161925"/>
              <a:ext cx="1440740" cy="3837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00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548489" y="9212707"/>
            <a:ext cx="3868750" cy="695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00"/>
              </a:lnSpc>
              <a:spcBef>
                <a:spcPct val="0"/>
              </a:spcBef>
            </a:pPr>
            <a:r>
              <a:rPr lang="en-US" sz="3000" b="1">
                <a:solidFill>
                  <a:srgbClr val="000000"/>
                </a:solidFill>
                <a:latin typeface="TT Norms Bold"/>
                <a:ea typeface="TT Norms Bold"/>
                <a:cs typeface="TT Norms Bold"/>
                <a:sym typeface="TT Norms Bold"/>
              </a:rPr>
              <a:t>Data preparation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898830" y="2626840"/>
            <a:ext cx="13275564" cy="6337808"/>
            <a:chOff x="0" y="0"/>
            <a:chExt cx="17700752" cy="8450411"/>
          </a:xfrm>
        </p:grpSpPr>
        <p:sp>
          <p:nvSpPr>
            <p:cNvPr id="9" name="TextBox 9"/>
            <p:cNvSpPr txBox="1"/>
            <p:nvPr/>
          </p:nvSpPr>
          <p:spPr>
            <a:xfrm>
              <a:off x="1879726" y="92740"/>
              <a:ext cx="9594142" cy="6604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959"/>
                </a:lnSpc>
              </a:pPr>
              <a:r>
                <a:rPr lang="en-US" sz="3299" b="1">
                  <a:solidFill>
                    <a:srgbClr val="000000"/>
                  </a:solidFill>
                  <a:latin typeface="TT Norms Bold"/>
                  <a:ea typeface="TT Norms Bold"/>
                  <a:cs typeface="TT Norms Bold"/>
                  <a:sym typeface="TT Norms Bold"/>
                </a:rPr>
                <a:t>Handle missing values: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1879726" y="1895681"/>
              <a:ext cx="9594142" cy="6604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959"/>
                </a:lnSpc>
              </a:pPr>
              <a:r>
                <a:rPr lang="en-US" sz="3299" b="1">
                  <a:solidFill>
                    <a:srgbClr val="000000"/>
                  </a:solidFill>
                  <a:latin typeface="TT Norms Bold"/>
                  <a:ea typeface="TT Norms Bold"/>
                  <a:cs typeface="TT Norms Bold"/>
                  <a:sym typeface="TT Norms Bold"/>
                </a:rPr>
                <a:t>Handle outliers: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134472" y="0"/>
              <a:ext cx="1583025" cy="8001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795"/>
                </a:lnSpc>
              </a:pPr>
              <a:r>
                <a:rPr lang="en-US" sz="3996" b="1">
                  <a:solidFill>
                    <a:srgbClr val="000000"/>
                  </a:solidFill>
                  <a:latin typeface="TT Norms Bold"/>
                  <a:ea typeface="TT Norms Bold"/>
                  <a:cs typeface="TT Norms Bold"/>
                  <a:sym typeface="TT Norms Bold"/>
                </a:rPr>
                <a:t>01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134472" y="1802941"/>
              <a:ext cx="1851969" cy="8001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795"/>
                </a:lnSpc>
              </a:pPr>
              <a:r>
                <a:rPr lang="en-US" sz="3996" b="1">
                  <a:solidFill>
                    <a:srgbClr val="000000"/>
                  </a:solidFill>
                  <a:latin typeface="TT Norms Bold"/>
                  <a:ea typeface="TT Norms Bold"/>
                  <a:cs typeface="TT Norms Bold"/>
                  <a:sym typeface="TT Norms Bold"/>
                </a:rPr>
                <a:t>02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879726" y="4218602"/>
              <a:ext cx="10825366" cy="6604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959"/>
                </a:lnSpc>
              </a:pPr>
              <a:r>
                <a:rPr lang="en-US" sz="3299" b="1">
                  <a:solidFill>
                    <a:srgbClr val="000000"/>
                  </a:solidFill>
                  <a:latin typeface="TT Norms Bold"/>
                  <a:ea typeface="TT Norms Bold"/>
                  <a:cs typeface="TT Norms Bold"/>
                  <a:sym typeface="TT Norms Bold"/>
                </a:rPr>
                <a:t>Clean and transform variables: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134472" y="4125861"/>
              <a:ext cx="1851969" cy="8001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795"/>
                </a:lnSpc>
              </a:pPr>
              <a:r>
                <a:rPr lang="en-US" sz="3996" b="1">
                  <a:solidFill>
                    <a:srgbClr val="000000"/>
                  </a:solidFill>
                  <a:latin typeface="TT Norms Bold"/>
                  <a:ea typeface="TT Norms Bold"/>
                  <a:cs typeface="TT Norms Bold"/>
                  <a:sym typeface="TT Norms Bold"/>
                </a:rPr>
                <a:t>03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6494611"/>
              <a:ext cx="1851969" cy="8001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795"/>
                </a:lnSpc>
              </a:pPr>
              <a:r>
                <a:rPr lang="en-US" sz="3996" b="1">
                  <a:solidFill>
                    <a:srgbClr val="000000"/>
                  </a:solidFill>
                  <a:latin typeface="TT Norms Bold"/>
                  <a:ea typeface="TT Norms Bold"/>
                  <a:cs typeface="TT Norms Bold"/>
                  <a:sym typeface="TT Norms Bold"/>
                </a:rPr>
                <a:t>04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717497" y="6583511"/>
              <a:ext cx="10825366" cy="6604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959"/>
                </a:lnSpc>
              </a:pPr>
              <a:r>
                <a:rPr lang="en-US" sz="3299" b="1">
                  <a:solidFill>
                    <a:srgbClr val="000000"/>
                  </a:solidFill>
                  <a:latin typeface="TT Norms Bold"/>
                  <a:ea typeface="TT Norms Bold"/>
                  <a:cs typeface="TT Norms Bold"/>
                  <a:sym typeface="TT Norms Bold"/>
                </a:rPr>
                <a:t>Final data quality check: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2553982" y="2614561"/>
              <a:ext cx="15146769" cy="11176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60"/>
                </a:lnSpc>
              </a:pPr>
              <a:r>
                <a:rPr lang="en-US" sz="2800">
                  <a:solidFill>
                    <a:srgbClr val="000000"/>
                  </a:solidFill>
                  <a:latin typeface="TT Norms"/>
                  <a:ea typeface="TT Norms"/>
                  <a:cs typeface="TT Norms"/>
                  <a:sym typeface="TT Norms"/>
                </a:rPr>
                <a:t>Outliers are expected given the nature of social media with the presence of viral videos, so we do not remove them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2553982" y="795080"/>
              <a:ext cx="15146769" cy="5588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60"/>
                </a:lnSpc>
              </a:pPr>
              <a:r>
                <a:rPr lang="en-US" sz="2800">
                  <a:solidFill>
                    <a:srgbClr val="000000"/>
                  </a:solidFill>
                  <a:latin typeface="TT Norms"/>
                  <a:ea typeface="TT Norms"/>
                  <a:cs typeface="TT Norms"/>
                  <a:sym typeface="TT Norms"/>
                </a:rPr>
                <a:t>This ensures our model is accurate and improves model performance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2553982" y="5020622"/>
              <a:ext cx="15146769" cy="11176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60"/>
                </a:lnSpc>
              </a:pPr>
              <a:r>
                <a:rPr lang="en-US" sz="2800">
                  <a:solidFill>
                    <a:srgbClr val="000000"/>
                  </a:solidFill>
                  <a:latin typeface="TT Norms"/>
                  <a:ea typeface="TT Norms"/>
                  <a:cs typeface="TT Norms"/>
                  <a:sym typeface="TT Norms"/>
                </a:rPr>
                <a:t>Standardizing  variable names with lowercase and underscores </a:t>
              </a:r>
            </a:p>
            <a:p>
              <a:pPr algn="l">
                <a:lnSpc>
                  <a:spcPts val="3360"/>
                </a:lnSpc>
              </a:pPr>
              <a:r>
                <a:rPr lang="en-US" sz="2800">
                  <a:solidFill>
                    <a:srgbClr val="000000"/>
                  </a:solidFill>
                  <a:latin typeface="TT Norms"/>
                  <a:ea typeface="TT Norms"/>
                  <a:cs typeface="TT Norms"/>
                  <a:sym typeface="TT Norms"/>
                </a:rPr>
                <a:t>Renaming of digg_count to like_count 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2553982" y="7332811"/>
              <a:ext cx="15146769" cy="11176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60"/>
                </a:lnSpc>
              </a:pPr>
              <a:r>
                <a:rPr lang="en-US" sz="2800">
                  <a:solidFill>
                    <a:srgbClr val="000000"/>
                  </a:solidFill>
                  <a:latin typeface="TT Norms"/>
                  <a:ea typeface="TT Norms"/>
                  <a:cs typeface="TT Norms"/>
                  <a:sym typeface="TT Norms"/>
                </a:rPr>
                <a:t>Check for data types, and make sure there are no more missing or duplicate values left. </a:t>
              </a:r>
            </a:p>
          </p:txBody>
        </p:sp>
      </p:grpSp>
    </p:spTree>
  </p:cSld>
  <p:clrMapOvr>
    <a:masterClrMapping/>
  </p:clrMapOvr>
  <p:transition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AA5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971550" y="860759"/>
            <a:ext cx="14590939" cy="15430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1250"/>
              </a:lnSpc>
            </a:pPr>
            <a:r>
              <a:rPr lang="en-US" sz="12500" b="1" spc="-1000">
                <a:solidFill>
                  <a:srgbClr val="000000"/>
                </a:solidFill>
                <a:latin typeface="TT Norms Bold"/>
                <a:ea typeface="TT Norms Bold"/>
                <a:cs typeface="TT Norms Bold"/>
                <a:sym typeface="TT Norms Bold"/>
              </a:rPr>
              <a:t>Machine Learning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7300993" y="4135720"/>
            <a:ext cx="11209046" cy="3848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100"/>
              </a:lnSpc>
            </a:pPr>
            <a:r>
              <a:rPr lang="en-US" sz="4250" b="1">
                <a:solidFill>
                  <a:srgbClr val="F8F3DD"/>
                </a:solidFill>
                <a:latin typeface="TT Norms Bold"/>
                <a:ea typeface="TT Norms Bold"/>
                <a:cs typeface="TT Norms Bold"/>
                <a:sym typeface="TT Norms Bold"/>
              </a:rPr>
              <a:t>Models used:  </a:t>
            </a:r>
          </a:p>
          <a:p>
            <a:pPr marL="755651" lvl="1" indent="-377825" algn="just">
              <a:lnSpc>
                <a:spcPts val="4200"/>
              </a:lnSpc>
              <a:buAutoNum type="arabicPeriod"/>
            </a:pPr>
            <a:r>
              <a:rPr lang="en-US" sz="3500" b="1">
                <a:solidFill>
                  <a:srgbClr val="F8F3DD"/>
                </a:solidFill>
                <a:latin typeface="TT Norms Bold"/>
                <a:ea typeface="TT Norms Bold"/>
                <a:cs typeface="TT Norms Bold"/>
                <a:sym typeface="TT Norms Bold"/>
              </a:rPr>
              <a:t>linear regression</a:t>
            </a:r>
          </a:p>
          <a:p>
            <a:pPr marL="755651" lvl="1" indent="-377825" algn="just">
              <a:lnSpc>
                <a:spcPts val="4200"/>
              </a:lnSpc>
              <a:buAutoNum type="arabicPeriod"/>
            </a:pPr>
            <a:r>
              <a:rPr lang="en-US" sz="3500" b="1">
                <a:solidFill>
                  <a:srgbClr val="F8F3DD"/>
                </a:solidFill>
                <a:latin typeface="TT Norms Bold"/>
                <a:ea typeface="TT Norms Bold"/>
                <a:cs typeface="TT Norms Bold"/>
                <a:sym typeface="TT Norms Bold"/>
              </a:rPr>
              <a:t>decision tree</a:t>
            </a:r>
          </a:p>
          <a:p>
            <a:pPr marL="755651" lvl="1" indent="-377825" algn="just">
              <a:lnSpc>
                <a:spcPts val="4200"/>
              </a:lnSpc>
              <a:buAutoNum type="arabicPeriod"/>
            </a:pPr>
            <a:r>
              <a:rPr lang="en-US" sz="3500" b="1">
                <a:solidFill>
                  <a:srgbClr val="F8F3DD"/>
                </a:solidFill>
                <a:latin typeface="TT Norms Bold"/>
                <a:ea typeface="TT Norms Bold"/>
                <a:cs typeface="TT Norms Bold"/>
                <a:sym typeface="TT Norms Bold"/>
              </a:rPr>
              <a:t>random forest</a:t>
            </a:r>
          </a:p>
          <a:p>
            <a:pPr marL="755651" lvl="1" indent="-377825" algn="just">
              <a:lnSpc>
                <a:spcPts val="4200"/>
              </a:lnSpc>
              <a:buAutoNum type="arabicPeriod"/>
            </a:pPr>
            <a:r>
              <a:rPr lang="en-US" sz="3500" b="1">
                <a:solidFill>
                  <a:srgbClr val="F8F3DD"/>
                </a:solidFill>
                <a:latin typeface="TT Norms Bold"/>
                <a:ea typeface="TT Norms Bold"/>
                <a:cs typeface="TT Norms Bold"/>
                <a:sym typeface="TT Norms Bold"/>
              </a:rPr>
              <a:t>random forest (Increase depth and number)</a:t>
            </a:r>
          </a:p>
          <a:p>
            <a:pPr marL="755651" lvl="1" indent="-377825" algn="just">
              <a:lnSpc>
                <a:spcPts val="4200"/>
              </a:lnSpc>
              <a:buAutoNum type="arabicPeriod"/>
            </a:pPr>
            <a:r>
              <a:rPr lang="en-US" sz="3500" b="1">
                <a:solidFill>
                  <a:srgbClr val="F8F3DD"/>
                </a:solidFill>
                <a:latin typeface="TT Norms Bold"/>
                <a:ea typeface="TT Norms Bold"/>
                <a:cs typeface="TT Norms Bold"/>
                <a:sym typeface="TT Norms Bold"/>
              </a:rPr>
              <a:t>random forest (GridSearchCV)</a:t>
            </a:r>
          </a:p>
          <a:p>
            <a:pPr marL="755651" lvl="1" indent="-377825" algn="just">
              <a:lnSpc>
                <a:spcPts val="4200"/>
              </a:lnSpc>
              <a:buAutoNum type="arabicPeriod"/>
            </a:pPr>
            <a:r>
              <a:rPr lang="en-US" sz="3500" b="1">
                <a:solidFill>
                  <a:srgbClr val="F8F3DD"/>
                </a:solidFill>
                <a:latin typeface="TT Norms Bold"/>
                <a:ea typeface="TT Norms Bold"/>
                <a:cs typeface="TT Norms Bold"/>
                <a:sym typeface="TT Norms Bold"/>
              </a:rPr>
              <a:t>random forest (LogTransform)</a:t>
            </a:r>
          </a:p>
        </p:txBody>
      </p:sp>
      <p:sp>
        <p:nvSpPr>
          <p:cNvPr id="4" name="Freeform 4"/>
          <p:cNvSpPr/>
          <p:nvPr/>
        </p:nvSpPr>
        <p:spPr>
          <a:xfrm rot="-724946" flipH="1">
            <a:off x="15560612" y="256163"/>
            <a:ext cx="2832428" cy="5210152"/>
          </a:xfrm>
          <a:custGeom>
            <a:avLst/>
            <a:gdLst/>
            <a:ahLst/>
            <a:cxnLst/>
            <a:rect l="l" t="t" r="r" b="b"/>
            <a:pathLst>
              <a:path w="2832428" h="5210152">
                <a:moveTo>
                  <a:pt x="2832428" y="0"/>
                </a:moveTo>
                <a:lnTo>
                  <a:pt x="0" y="0"/>
                </a:lnTo>
                <a:lnTo>
                  <a:pt x="0" y="5210152"/>
                </a:lnTo>
                <a:lnTo>
                  <a:pt x="2832428" y="5210152"/>
                </a:lnTo>
                <a:lnTo>
                  <a:pt x="283242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SG" altLang="en-US"/>
          </a:p>
        </p:txBody>
      </p:sp>
      <p:sp>
        <p:nvSpPr>
          <p:cNvPr id="5" name="TextBox 5"/>
          <p:cNvSpPr txBox="1"/>
          <p:nvPr/>
        </p:nvSpPr>
        <p:spPr>
          <a:xfrm>
            <a:off x="1277252" y="4129591"/>
            <a:ext cx="5465090" cy="38698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098"/>
              </a:lnSpc>
            </a:pPr>
            <a:r>
              <a:rPr lang="en-US" sz="4248" b="1">
                <a:solidFill>
                  <a:srgbClr val="F8F3DD"/>
                </a:solidFill>
                <a:latin typeface="TT Norms Bold"/>
                <a:ea typeface="TT Norms Bold"/>
                <a:cs typeface="TT Norms Bold"/>
                <a:sym typeface="TT Norms Bold"/>
              </a:rPr>
              <a:t>Predictors:  </a:t>
            </a:r>
          </a:p>
          <a:p>
            <a:pPr marL="917222" lvl="1" indent="-458611" algn="just">
              <a:lnSpc>
                <a:spcPts val="5098"/>
              </a:lnSpc>
              <a:buFont typeface="Arial"/>
              <a:buChar char="•"/>
            </a:pPr>
            <a:r>
              <a:rPr lang="en-US" sz="4248" b="1">
                <a:solidFill>
                  <a:srgbClr val="F8F3DD"/>
                </a:solidFill>
                <a:latin typeface="TT Norms Bold"/>
                <a:ea typeface="TT Norms Bold"/>
                <a:cs typeface="TT Norms Bold"/>
                <a:sym typeface="TT Norms Bold"/>
              </a:rPr>
              <a:t>play_count</a:t>
            </a:r>
          </a:p>
          <a:p>
            <a:pPr marL="917222" lvl="1" indent="-458611" algn="just">
              <a:lnSpc>
                <a:spcPts val="5098"/>
              </a:lnSpc>
              <a:buFont typeface="Arial"/>
              <a:buChar char="•"/>
            </a:pPr>
            <a:r>
              <a:rPr lang="en-US" sz="4248" b="1">
                <a:solidFill>
                  <a:srgbClr val="F8F3DD"/>
                </a:solidFill>
                <a:latin typeface="TT Norms Bold"/>
                <a:ea typeface="TT Norms Bold"/>
                <a:cs typeface="TT Norms Bold"/>
                <a:sym typeface="TT Norms Bold"/>
              </a:rPr>
              <a:t>profile_followers</a:t>
            </a:r>
          </a:p>
          <a:p>
            <a:pPr marL="917222" lvl="1" indent="-458611" algn="just">
              <a:lnSpc>
                <a:spcPts val="5098"/>
              </a:lnSpc>
              <a:buFont typeface="Arial"/>
              <a:buChar char="•"/>
            </a:pPr>
            <a:r>
              <a:rPr lang="en-US" sz="4248" b="1">
                <a:solidFill>
                  <a:srgbClr val="F8F3DD"/>
                </a:solidFill>
                <a:latin typeface="TT Norms Bold"/>
                <a:ea typeface="TT Norms Bold"/>
                <a:cs typeface="TT Norms Bold"/>
                <a:sym typeface="TT Norms Bold"/>
              </a:rPr>
              <a:t>video_duration </a:t>
            </a:r>
          </a:p>
          <a:p>
            <a:pPr marL="917222" lvl="1" indent="-458611" algn="just">
              <a:lnSpc>
                <a:spcPts val="5098"/>
              </a:lnSpc>
              <a:buFont typeface="Arial"/>
              <a:buChar char="•"/>
            </a:pPr>
            <a:r>
              <a:rPr lang="en-US" sz="4248" b="1">
                <a:solidFill>
                  <a:srgbClr val="F8F3DD"/>
                </a:solidFill>
                <a:latin typeface="TT Norms Bold"/>
                <a:ea typeface="TT Norms Bold"/>
                <a:cs typeface="TT Norms Bold"/>
                <a:sym typeface="TT Norms Bold"/>
              </a:rPr>
              <a:t>is_verified</a:t>
            </a:r>
          </a:p>
          <a:p>
            <a:pPr marL="917222" lvl="1" indent="-458611" algn="just">
              <a:lnSpc>
                <a:spcPts val="5098"/>
              </a:lnSpc>
              <a:buFont typeface="Arial"/>
              <a:buChar char="•"/>
            </a:pPr>
            <a:r>
              <a:rPr lang="en-US" sz="4248" b="1">
                <a:solidFill>
                  <a:srgbClr val="F8F3DD"/>
                </a:solidFill>
                <a:latin typeface="TT Norms Bold"/>
                <a:ea typeface="TT Norms Bold"/>
                <a:cs typeface="TT Norms Bold"/>
                <a:sym typeface="TT Norms Bold"/>
              </a:rPr>
              <a:t>weekday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-1457902" y="9258300"/>
            <a:ext cx="5470308" cy="842264"/>
            <a:chOff x="0" y="0"/>
            <a:chExt cx="1440740" cy="22183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440740" cy="221831"/>
            </a:xfrm>
            <a:custGeom>
              <a:avLst/>
              <a:gdLst/>
              <a:ahLst/>
              <a:cxnLst/>
              <a:rect l="l" t="t" r="r" b="b"/>
              <a:pathLst>
                <a:path w="1440740" h="221831">
                  <a:moveTo>
                    <a:pt x="72178" y="0"/>
                  </a:moveTo>
                  <a:lnTo>
                    <a:pt x="1368561" y="0"/>
                  </a:lnTo>
                  <a:cubicBezTo>
                    <a:pt x="1408424" y="0"/>
                    <a:pt x="1440740" y="32315"/>
                    <a:pt x="1440740" y="72178"/>
                  </a:cubicBezTo>
                  <a:lnTo>
                    <a:pt x="1440740" y="149652"/>
                  </a:lnTo>
                  <a:cubicBezTo>
                    <a:pt x="1440740" y="189515"/>
                    <a:pt x="1408424" y="221831"/>
                    <a:pt x="1368561" y="221831"/>
                  </a:cubicBezTo>
                  <a:lnTo>
                    <a:pt x="72178" y="221831"/>
                  </a:lnTo>
                  <a:cubicBezTo>
                    <a:pt x="32315" y="221831"/>
                    <a:pt x="0" y="189515"/>
                    <a:pt x="0" y="149652"/>
                  </a:cubicBezTo>
                  <a:lnTo>
                    <a:pt x="0" y="72178"/>
                  </a:lnTo>
                  <a:cubicBezTo>
                    <a:pt x="0" y="32315"/>
                    <a:pt x="32315" y="0"/>
                    <a:pt x="72178" y="0"/>
                  </a:cubicBezTo>
                  <a:close/>
                </a:path>
              </a:pathLst>
            </a:custGeom>
            <a:solidFill>
              <a:srgbClr val="E4A4BD"/>
            </a:solidFill>
          </p:spPr>
          <p:txBody>
            <a:bodyPr/>
            <a:lstStyle/>
            <a:p>
              <a:endParaRPr lang="zh-SG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161925"/>
              <a:ext cx="1440740" cy="3837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00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349345" y="9212707"/>
            <a:ext cx="3868750" cy="695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00"/>
              </a:lnSpc>
              <a:spcBef>
                <a:spcPct val="0"/>
              </a:spcBef>
            </a:pPr>
            <a:r>
              <a:rPr lang="en-US" sz="3000" b="1">
                <a:solidFill>
                  <a:srgbClr val="000000"/>
                </a:solidFill>
                <a:latin typeface="TT Norms Bold"/>
                <a:ea typeface="TT Norms Bold"/>
                <a:cs typeface="TT Norms Bold"/>
                <a:sym typeface="TT Norms Bold"/>
              </a:rPr>
              <a:t>Machine learning</a:t>
            </a:r>
          </a:p>
        </p:txBody>
      </p:sp>
    </p:spTree>
  </p:cSld>
  <p:clrMapOvr>
    <a:masterClrMapping/>
  </p:clrMapOvr>
  <p:transition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AA5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457902" y="9258300"/>
            <a:ext cx="5470308" cy="842264"/>
            <a:chOff x="0" y="0"/>
            <a:chExt cx="1440740" cy="22183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440740" cy="221831"/>
            </a:xfrm>
            <a:custGeom>
              <a:avLst/>
              <a:gdLst/>
              <a:ahLst/>
              <a:cxnLst/>
              <a:rect l="l" t="t" r="r" b="b"/>
              <a:pathLst>
                <a:path w="1440740" h="221831">
                  <a:moveTo>
                    <a:pt x="72178" y="0"/>
                  </a:moveTo>
                  <a:lnTo>
                    <a:pt x="1368561" y="0"/>
                  </a:lnTo>
                  <a:cubicBezTo>
                    <a:pt x="1408424" y="0"/>
                    <a:pt x="1440740" y="32315"/>
                    <a:pt x="1440740" y="72178"/>
                  </a:cubicBezTo>
                  <a:lnTo>
                    <a:pt x="1440740" y="149652"/>
                  </a:lnTo>
                  <a:cubicBezTo>
                    <a:pt x="1440740" y="189515"/>
                    <a:pt x="1408424" y="221831"/>
                    <a:pt x="1368561" y="221831"/>
                  </a:cubicBezTo>
                  <a:lnTo>
                    <a:pt x="72178" y="221831"/>
                  </a:lnTo>
                  <a:cubicBezTo>
                    <a:pt x="32315" y="221831"/>
                    <a:pt x="0" y="189515"/>
                    <a:pt x="0" y="149652"/>
                  </a:cubicBezTo>
                  <a:lnTo>
                    <a:pt x="0" y="72178"/>
                  </a:lnTo>
                  <a:cubicBezTo>
                    <a:pt x="0" y="32315"/>
                    <a:pt x="32315" y="0"/>
                    <a:pt x="72178" y="0"/>
                  </a:cubicBezTo>
                  <a:close/>
                </a:path>
              </a:pathLst>
            </a:custGeom>
            <a:solidFill>
              <a:srgbClr val="E4A4BD"/>
            </a:solidFill>
          </p:spPr>
          <p:txBody>
            <a:bodyPr/>
            <a:lstStyle/>
            <a:p>
              <a:endParaRPr lang="zh-SG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161925"/>
              <a:ext cx="1440740" cy="3837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349345" y="2596801"/>
            <a:ext cx="12124784" cy="6079566"/>
          </a:xfrm>
          <a:custGeom>
            <a:avLst/>
            <a:gdLst/>
            <a:ahLst/>
            <a:cxnLst/>
            <a:rect l="l" t="t" r="r" b="b"/>
            <a:pathLst>
              <a:path w="12124784" h="6079566">
                <a:moveTo>
                  <a:pt x="0" y="0"/>
                </a:moveTo>
                <a:lnTo>
                  <a:pt x="12124784" y="0"/>
                </a:lnTo>
                <a:lnTo>
                  <a:pt x="12124784" y="6079566"/>
                </a:lnTo>
                <a:lnTo>
                  <a:pt x="0" y="60795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333" t="-40092" r="-28956" b="-11679"/>
            </a:stretch>
          </a:blipFill>
        </p:spPr>
        <p:txBody>
          <a:bodyPr/>
          <a:lstStyle/>
          <a:p>
            <a:endParaRPr lang="zh-SG" altLang="en-US"/>
          </a:p>
        </p:txBody>
      </p:sp>
      <p:sp>
        <p:nvSpPr>
          <p:cNvPr id="6" name="TextBox 6"/>
          <p:cNvSpPr txBox="1"/>
          <p:nvPr/>
        </p:nvSpPr>
        <p:spPr>
          <a:xfrm>
            <a:off x="1848531" y="787052"/>
            <a:ext cx="14590939" cy="12287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999"/>
              </a:lnSpc>
            </a:pPr>
            <a:r>
              <a:rPr lang="en-US" sz="9999" b="1" spc="-799">
                <a:solidFill>
                  <a:srgbClr val="000000"/>
                </a:solidFill>
                <a:latin typeface="TT Norms Bold"/>
                <a:ea typeface="TT Norms Bold"/>
                <a:cs typeface="TT Norms Bold"/>
                <a:sym typeface="TT Norms Bold"/>
              </a:rPr>
              <a:t>Linear regression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49345" y="9212707"/>
            <a:ext cx="3868750" cy="695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00"/>
              </a:lnSpc>
              <a:spcBef>
                <a:spcPct val="0"/>
              </a:spcBef>
            </a:pPr>
            <a:r>
              <a:rPr lang="en-US" sz="3000" b="1">
                <a:solidFill>
                  <a:srgbClr val="000000"/>
                </a:solidFill>
                <a:latin typeface="TT Norms Bold"/>
                <a:ea typeface="TT Norms Bold"/>
                <a:cs typeface="TT Norms Bold"/>
                <a:sym typeface="TT Norms Bold"/>
              </a:rPr>
              <a:t>Machine learning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975573" y="4303084"/>
            <a:ext cx="5312427" cy="2667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3500" b="1">
                <a:solidFill>
                  <a:srgbClr val="F8F3DD"/>
                </a:solidFill>
                <a:latin typeface="TT Norms Bold"/>
                <a:ea typeface="TT Norms Bold"/>
                <a:cs typeface="TT Norms Bold"/>
                <a:sym typeface="TT Norms Bold"/>
              </a:rPr>
              <a:t>Train Dataset</a:t>
            </a:r>
          </a:p>
          <a:p>
            <a:pPr marL="755651" lvl="1" indent="-377825" algn="just">
              <a:lnSpc>
                <a:spcPts val="4200"/>
              </a:lnSpc>
              <a:buFont typeface="Arial"/>
              <a:buChar char="•"/>
            </a:pPr>
            <a:r>
              <a:rPr lang="en-US" sz="3500" b="1">
                <a:solidFill>
                  <a:srgbClr val="F8F3DD"/>
                </a:solidFill>
                <a:latin typeface="TT Norms Bold"/>
                <a:ea typeface="TT Norms Bold"/>
                <a:cs typeface="TT Norms Bold"/>
                <a:sym typeface="TT Norms Bold"/>
              </a:rPr>
              <a:t>R²: 0.840</a:t>
            </a:r>
          </a:p>
          <a:p>
            <a:pPr algn="just">
              <a:lnSpc>
                <a:spcPts val="4200"/>
              </a:lnSpc>
            </a:pPr>
            <a:endParaRPr lang="en-US" sz="3500" b="1">
              <a:solidFill>
                <a:srgbClr val="F8F3DD"/>
              </a:solidFill>
              <a:latin typeface="TT Norms Bold"/>
              <a:ea typeface="TT Norms Bold"/>
              <a:cs typeface="TT Norms Bold"/>
              <a:sym typeface="TT Norms Bold"/>
            </a:endParaRPr>
          </a:p>
          <a:p>
            <a:pPr algn="just">
              <a:lnSpc>
                <a:spcPts val="4200"/>
              </a:lnSpc>
            </a:pPr>
            <a:r>
              <a:rPr lang="en-US" sz="3500" b="1">
                <a:solidFill>
                  <a:srgbClr val="F8F3DD"/>
                </a:solidFill>
                <a:latin typeface="TT Norms Bold"/>
                <a:ea typeface="TT Norms Bold"/>
                <a:cs typeface="TT Norms Bold"/>
                <a:sym typeface="TT Norms Bold"/>
              </a:rPr>
              <a:t>Test Dataset</a:t>
            </a:r>
          </a:p>
          <a:p>
            <a:pPr marL="755651" lvl="1" indent="-377825" algn="just">
              <a:lnSpc>
                <a:spcPts val="4200"/>
              </a:lnSpc>
              <a:buFont typeface="Arial"/>
              <a:buChar char="•"/>
            </a:pPr>
            <a:r>
              <a:rPr lang="en-US" sz="3500" b="1">
                <a:solidFill>
                  <a:srgbClr val="F8F3DD"/>
                </a:solidFill>
                <a:latin typeface="TT Norms Bold"/>
                <a:ea typeface="TT Norms Bold"/>
                <a:cs typeface="TT Norms Bold"/>
                <a:sym typeface="TT Norms Bold"/>
              </a:rPr>
              <a:t>R²: 0.808</a:t>
            </a:r>
          </a:p>
        </p:txBody>
      </p:sp>
    </p:spTree>
  </p:cSld>
  <p:clrMapOvr>
    <a:masterClrMapping/>
  </p:clrMapOvr>
  <p:transition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2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457902" y="9258300"/>
            <a:ext cx="5470308" cy="842264"/>
            <a:chOff x="0" y="0"/>
            <a:chExt cx="1440740" cy="22183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440740" cy="221831"/>
            </a:xfrm>
            <a:custGeom>
              <a:avLst/>
              <a:gdLst/>
              <a:ahLst/>
              <a:cxnLst/>
              <a:rect l="l" t="t" r="r" b="b"/>
              <a:pathLst>
                <a:path w="1440740" h="221831">
                  <a:moveTo>
                    <a:pt x="72178" y="0"/>
                  </a:moveTo>
                  <a:lnTo>
                    <a:pt x="1368561" y="0"/>
                  </a:lnTo>
                  <a:cubicBezTo>
                    <a:pt x="1408424" y="0"/>
                    <a:pt x="1440740" y="32315"/>
                    <a:pt x="1440740" y="72178"/>
                  </a:cubicBezTo>
                  <a:lnTo>
                    <a:pt x="1440740" y="149652"/>
                  </a:lnTo>
                  <a:cubicBezTo>
                    <a:pt x="1440740" y="189515"/>
                    <a:pt x="1408424" y="221831"/>
                    <a:pt x="1368561" y="221831"/>
                  </a:cubicBezTo>
                  <a:lnTo>
                    <a:pt x="72178" y="221831"/>
                  </a:lnTo>
                  <a:cubicBezTo>
                    <a:pt x="32315" y="221831"/>
                    <a:pt x="0" y="189515"/>
                    <a:pt x="0" y="149652"/>
                  </a:cubicBezTo>
                  <a:lnTo>
                    <a:pt x="0" y="72178"/>
                  </a:lnTo>
                  <a:cubicBezTo>
                    <a:pt x="0" y="32315"/>
                    <a:pt x="32315" y="0"/>
                    <a:pt x="72178" y="0"/>
                  </a:cubicBezTo>
                  <a:close/>
                </a:path>
              </a:pathLst>
            </a:custGeom>
            <a:solidFill>
              <a:srgbClr val="E4A4BD"/>
            </a:solidFill>
          </p:spPr>
          <p:txBody>
            <a:bodyPr/>
            <a:lstStyle/>
            <a:p>
              <a:endParaRPr lang="zh-SG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161925"/>
              <a:ext cx="1440740" cy="3837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848531" y="2431041"/>
            <a:ext cx="14590939" cy="6653399"/>
          </a:xfrm>
          <a:custGeom>
            <a:avLst/>
            <a:gdLst/>
            <a:ahLst/>
            <a:cxnLst/>
            <a:rect l="l" t="t" r="r" b="b"/>
            <a:pathLst>
              <a:path w="14590939" h="6653399">
                <a:moveTo>
                  <a:pt x="0" y="0"/>
                </a:moveTo>
                <a:lnTo>
                  <a:pt x="14590938" y="0"/>
                </a:lnTo>
                <a:lnTo>
                  <a:pt x="14590938" y="6653399"/>
                </a:lnTo>
                <a:lnTo>
                  <a:pt x="0" y="66533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8928" t="-39727" r="-3467" b="-11256"/>
            </a:stretch>
          </a:blipFill>
        </p:spPr>
        <p:txBody>
          <a:bodyPr/>
          <a:lstStyle/>
          <a:p>
            <a:endParaRPr lang="zh-SG" altLang="en-US"/>
          </a:p>
        </p:txBody>
      </p:sp>
      <p:sp>
        <p:nvSpPr>
          <p:cNvPr id="6" name="TextBox 6"/>
          <p:cNvSpPr txBox="1"/>
          <p:nvPr/>
        </p:nvSpPr>
        <p:spPr>
          <a:xfrm>
            <a:off x="349345" y="9212707"/>
            <a:ext cx="3868750" cy="695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00"/>
              </a:lnSpc>
              <a:spcBef>
                <a:spcPct val="0"/>
              </a:spcBef>
            </a:pPr>
            <a:r>
              <a:rPr lang="en-US" sz="3000" b="1">
                <a:solidFill>
                  <a:srgbClr val="000000"/>
                </a:solidFill>
                <a:latin typeface="TT Norms Bold"/>
                <a:ea typeface="TT Norms Bold"/>
                <a:cs typeface="TT Norms Bold"/>
                <a:sym typeface="TT Norms Bold"/>
              </a:rPr>
              <a:t>Machine learning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848531" y="714131"/>
            <a:ext cx="14590939" cy="12287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999"/>
              </a:lnSpc>
            </a:pPr>
            <a:r>
              <a:rPr lang="en-US" sz="9999" b="1" spc="-799">
                <a:solidFill>
                  <a:srgbClr val="000000"/>
                </a:solidFill>
                <a:latin typeface="TT Norms Bold"/>
                <a:ea typeface="TT Norms Bold"/>
                <a:cs typeface="TT Norms Bold"/>
                <a:sym typeface="TT Norms Bold"/>
              </a:rPr>
              <a:t>Decision tree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842990" y="2827065"/>
            <a:ext cx="3034897" cy="1066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500" b="1">
                <a:solidFill>
                  <a:srgbClr val="000000"/>
                </a:solidFill>
                <a:latin typeface="TT Norms Bold"/>
                <a:ea typeface="TT Norms Bold"/>
                <a:cs typeface="TT Norms Bold"/>
                <a:sym typeface="TT Norms Bold"/>
              </a:rPr>
              <a:t>Train R²: 0.915</a:t>
            </a:r>
          </a:p>
          <a:p>
            <a:pPr algn="l">
              <a:lnSpc>
                <a:spcPts val="4200"/>
              </a:lnSpc>
            </a:pPr>
            <a:r>
              <a:rPr lang="en-US" sz="3500" b="1">
                <a:solidFill>
                  <a:srgbClr val="000000"/>
                </a:solidFill>
                <a:latin typeface="TT Norms Bold"/>
                <a:ea typeface="TT Norms Bold"/>
                <a:cs typeface="TT Norms Bold"/>
                <a:sym typeface="TT Norms Bold"/>
              </a:rPr>
              <a:t>Test R²: 0.756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AA5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457902" y="9258300"/>
            <a:ext cx="5470308" cy="842264"/>
            <a:chOff x="0" y="0"/>
            <a:chExt cx="1440740" cy="22183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440740" cy="221831"/>
            </a:xfrm>
            <a:custGeom>
              <a:avLst/>
              <a:gdLst/>
              <a:ahLst/>
              <a:cxnLst/>
              <a:rect l="l" t="t" r="r" b="b"/>
              <a:pathLst>
                <a:path w="1440740" h="221831">
                  <a:moveTo>
                    <a:pt x="72178" y="0"/>
                  </a:moveTo>
                  <a:lnTo>
                    <a:pt x="1368561" y="0"/>
                  </a:lnTo>
                  <a:cubicBezTo>
                    <a:pt x="1408424" y="0"/>
                    <a:pt x="1440740" y="32315"/>
                    <a:pt x="1440740" y="72178"/>
                  </a:cubicBezTo>
                  <a:lnTo>
                    <a:pt x="1440740" y="149652"/>
                  </a:lnTo>
                  <a:cubicBezTo>
                    <a:pt x="1440740" y="189515"/>
                    <a:pt x="1408424" y="221831"/>
                    <a:pt x="1368561" y="221831"/>
                  </a:cubicBezTo>
                  <a:lnTo>
                    <a:pt x="72178" y="221831"/>
                  </a:lnTo>
                  <a:cubicBezTo>
                    <a:pt x="32315" y="221831"/>
                    <a:pt x="0" y="189515"/>
                    <a:pt x="0" y="149652"/>
                  </a:cubicBezTo>
                  <a:lnTo>
                    <a:pt x="0" y="72178"/>
                  </a:lnTo>
                  <a:cubicBezTo>
                    <a:pt x="0" y="32315"/>
                    <a:pt x="32315" y="0"/>
                    <a:pt x="72178" y="0"/>
                  </a:cubicBezTo>
                  <a:close/>
                </a:path>
              </a:pathLst>
            </a:custGeom>
            <a:solidFill>
              <a:srgbClr val="E4A4BD"/>
            </a:solidFill>
          </p:spPr>
          <p:txBody>
            <a:bodyPr/>
            <a:lstStyle/>
            <a:p>
              <a:endParaRPr lang="zh-SG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161925"/>
              <a:ext cx="1440740" cy="3837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3834358" y="2984057"/>
            <a:ext cx="7255257" cy="1369441"/>
          </a:xfrm>
          <a:custGeom>
            <a:avLst/>
            <a:gdLst/>
            <a:ahLst/>
            <a:cxnLst/>
            <a:rect l="l" t="t" r="r" b="b"/>
            <a:pathLst>
              <a:path w="7255257" h="1369441">
                <a:moveTo>
                  <a:pt x="0" y="0"/>
                </a:moveTo>
                <a:lnTo>
                  <a:pt x="7255257" y="0"/>
                </a:lnTo>
                <a:lnTo>
                  <a:pt x="7255257" y="1369442"/>
                </a:lnTo>
                <a:lnTo>
                  <a:pt x="0" y="13694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8473" t="-319046" r="-184040" b="-512278"/>
            </a:stretch>
          </a:blipFill>
        </p:spPr>
        <p:txBody>
          <a:bodyPr/>
          <a:lstStyle/>
          <a:p>
            <a:endParaRPr lang="zh-SG" altLang="en-US"/>
          </a:p>
        </p:txBody>
      </p:sp>
      <p:sp>
        <p:nvSpPr>
          <p:cNvPr id="6" name="Freeform 6"/>
          <p:cNvSpPr/>
          <p:nvPr/>
        </p:nvSpPr>
        <p:spPr>
          <a:xfrm>
            <a:off x="3834358" y="5909493"/>
            <a:ext cx="10619284" cy="1369441"/>
          </a:xfrm>
          <a:custGeom>
            <a:avLst/>
            <a:gdLst/>
            <a:ahLst/>
            <a:cxnLst/>
            <a:rect l="l" t="t" r="r" b="b"/>
            <a:pathLst>
              <a:path w="10619284" h="1369441">
                <a:moveTo>
                  <a:pt x="0" y="0"/>
                </a:moveTo>
                <a:lnTo>
                  <a:pt x="10619284" y="0"/>
                </a:lnTo>
                <a:lnTo>
                  <a:pt x="10619284" y="1369441"/>
                </a:lnTo>
                <a:lnTo>
                  <a:pt x="0" y="13694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9030" t="-596573" r="-104441" b="-278187"/>
            </a:stretch>
          </a:blipFill>
        </p:spPr>
        <p:txBody>
          <a:bodyPr/>
          <a:lstStyle/>
          <a:p>
            <a:endParaRPr lang="zh-SG" altLang="en-US"/>
          </a:p>
        </p:txBody>
      </p:sp>
      <p:sp>
        <p:nvSpPr>
          <p:cNvPr id="7" name="TextBox 7"/>
          <p:cNvSpPr txBox="1"/>
          <p:nvPr/>
        </p:nvSpPr>
        <p:spPr>
          <a:xfrm>
            <a:off x="1848531" y="808938"/>
            <a:ext cx="14590939" cy="1495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800"/>
              </a:lnSpc>
            </a:pPr>
            <a:r>
              <a:rPr lang="en-US" sz="12000" b="1" spc="-960">
                <a:solidFill>
                  <a:srgbClr val="000000"/>
                </a:solidFill>
                <a:latin typeface="TT Norms Bold"/>
                <a:ea typeface="TT Norms Bold"/>
                <a:cs typeface="TT Norms Bold"/>
                <a:sym typeface="TT Norms Bold"/>
              </a:rPr>
              <a:t>Random forest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49345" y="9212707"/>
            <a:ext cx="3868750" cy="695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00"/>
              </a:lnSpc>
              <a:spcBef>
                <a:spcPct val="0"/>
              </a:spcBef>
            </a:pPr>
            <a:r>
              <a:rPr lang="en-US" sz="3000" b="1">
                <a:solidFill>
                  <a:srgbClr val="000000"/>
                </a:solidFill>
                <a:latin typeface="TT Norms Bold"/>
                <a:ea typeface="TT Norms Bold"/>
                <a:cs typeface="TT Norms Bold"/>
                <a:sym typeface="TT Norms Bold"/>
              </a:rPr>
              <a:t>Machine learning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936895" y="5033193"/>
            <a:ext cx="12414211" cy="600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99"/>
              </a:lnSpc>
            </a:pPr>
            <a:r>
              <a:rPr lang="en-US" sz="3999" b="1">
                <a:solidFill>
                  <a:srgbClr val="F8F3DD"/>
                </a:solidFill>
                <a:latin typeface="TT Norms Bold"/>
                <a:ea typeface="TT Norms Bold"/>
                <a:cs typeface="TT Norms Bold"/>
                <a:sym typeface="TT Norms Bold"/>
              </a:rPr>
              <a:t>Increase number and depth in decision tree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907018" y="3135378"/>
            <a:ext cx="3034897" cy="1066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500" b="1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Train R²: 0.928</a:t>
            </a:r>
          </a:p>
          <a:p>
            <a:pPr algn="l">
              <a:lnSpc>
                <a:spcPts val="4200"/>
              </a:lnSpc>
            </a:pPr>
            <a:r>
              <a:rPr lang="en-US" sz="3500" b="1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Test R²: 0.803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626551" y="7555159"/>
            <a:ext cx="3034897" cy="1066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500" b="1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Train R²: 0.947 Test R²: 0.817</a:t>
            </a:r>
          </a:p>
        </p:txBody>
      </p:sp>
    </p:spTree>
  </p:cSld>
  <p:clrMapOvr>
    <a:masterClrMapping/>
  </p:clrMapOvr>
  <p:transition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2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457902" y="9258300"/>
            <a:ext cx="5470308" cy="842264"/>
            <a:chOff x="0" y="0"/>
            <a:chExt cx="1440740" cy="22183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440740" cy="221831"/>
            </a:xfrm>
            <a:custGeom>
              <a:avLst/>
              <a:gdLst/>
              <a:ahLst/>
              <a:cxnLst/>
              <a:rect l="l" t="t" r="r" b="b"/>
              <a:pathLst>
                <a:path w="1440740" h="221831">
                  <a:moveTo>
                    <a:pt x="72178" y="0"/>
                  </a:moveTo>
                  <a:lnTo>
                    <a:pt x="1368561" y="0"/>
                  </a:lnTo>
                  <a:cubicBezTo>
                    <a:pt x="1408424" y="0"/>
                    <a:pt x="1440740" y="32315"/>
                    <a:pt x="1440740" y="72178"/>
                  </a:cubicBezTo>
                  <a:lnTo>
                    <a:pt x="1440740" y="149652"/>
                  </a:lnTo>
                  <a:cubicBezTo>
                    <a:pt x="1440740" y="189515"/>
                    <a:pt x="1408424" y="221831"/>
                    <a:pt x="1368561" y="221831"/>
                  </a:cubicBezTo>
                  <a:lnTo>
                    <a:pt x="72178" y="221831"/>
                  </a:lnTo>
                  <a:cubicBezTo>
                    <a:pt x="32315" y="221831"/>
                    <a:pt x="0" y="189515"/>
                    <a:pt x="0" y="149652"/>
                  </a:cubicBezTo>
                  <a:lnTo>
                    <a:pt x="0" y="72178"/>
                  </a:lnTo>
                  <a:cubicBezTo>
                    <a:pt x="0" y="32315"/>
                    <a:pt x="32315" y="0"/>
                    <a:pt x="72178" y="0"/>
                  </a:cubicBezTo>
                  <a:close/>
                </a:path>
              </a:pathLst>
            </a:custGeom>
            <a:solidFill>
              <a:srgbClr val="E4A4BD"/>
            </a:solidFill>
          </p:spPr>
          <p:txBody>
            <a:bodyPr/>
            <a:lstStyle/>
            <a:p>
              <a:endParaRPr lang="zh-SG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161925"/>
              <a:ext cx="1440740" cy="3837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4635370" y="2904438"/>
            <a:ext cx="7906933" cy="4186023"/>
          </a:xfrm>
          <a:custGeom>
            <a:avLst/>
            <a:gdLst/>
            <a:ahLst/>
            <a:cxnLst/>
            <a:rect l="l" t="t" r="r" b="b"/>
            <a:pathLst>
              <a:path w="7906933" h="4186023">
                <a:moveTo>
                  <a:pt x="0" y="0"/>
                </a:moveTo>
                <a:lnTo>
                  <a:pt x="7906933" y="0"/>
                </a:lnTo>
                <a:lnTo>
                  <a:pt x="7906933" y="4186023"/>
                </a:lnTo>
                <a:lnTo>
                  <a:pt x="0" y="418602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4238" t="-49681" r="-44401" b="-29498"/>
            </a:stretch>
          </a:blipFill>
        </p:spPr>
        <p:txBody>
          <a:bodyPr/>
          <a:lstStyle/>
          <a:p>
            <a:endParaRPr lang="zh-SG" altLang="en-US"/>
          </a:p>
        </p:txBody>
      </p:sp>
      <p:sp>
        <p:nvSpPr>
          <p:cNvPr id="6" name="Freeform 6"/>
          <p:cNvSpPr/>
          <p:nvPr/>
        </p:nvSpPr>
        <p:spPr>
          <a:xfrm>
            <a:off x="4413611" y="8382882"/>
            <a:ext cx="8350452" cy="1291558"/>
          </a:xfrm>
          <a:custGeom>
            <a:avLst/>
            <a:gdLst/>
            <a:ahLst/>
            <a:cxnLst/>
            <a:rect l="l" t="t" r="r" b="b"/>
            <a:pathLst>
              <a:path w="8350452" h="1291558">
                <a:moveTo>
                  <a:pt x="0" y="0"/>
                </a:moveTo>
                <a:lnTo>
                  <a:pt x="8350452" y="0"/>
                </a:lnTo>
                <a:lnTo>
                  <a:pt x="8350452" y="1291558"/>
                </a:lnTo>
                <a:lnTo>
                  <a:pt x="0" y="12915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9936" t="-177130" r="-39024" b="-300977"/>
            </a:stretch>
          </a:blipFill>
        </p:spPr>
        <p:txBody>
          <a:bodyPr/>
          <a:lstStyle/>
          <a:p>
            <a:endParaRPr lang="zh-SG" altLang="en-US"/>
          </a:p>
        </p:txBody>
      </p:sp>
      <p:sp>
        <p:nvSpPr>
          <p:cNvPr id="7" name="TextBox 7"/>
          <p:cNvSpPr txBox="1"/>
          <p:nvPr/>
        </p:nvSpPr>
        <p:spPr>
          <a:xfrm>
            <a:off x="349345" y="9212707"/>
            <a:ext cx="3868750" cy="695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00"/>
              </a:lnSpc>
              <a:spcBef>
                <a:spcPct val="0"/>
              </a:spcBef>
            </a:pPr>
            <a:r>
              <a:rPr lang="en-US" sz="3000" b="1">
                <a:solidFill>
                  <a:srgbClr val="000000"/>
                </a:solidFill>
                <a:latin typeface="TT Norms Bold"/>
                <a:ea typeface="TT Norms Bold"/>
                <a:cs typeface="TT Norms Bold"/>
                <a:sym typeface="TT Norms Bold"/>
              </a:rPr>
              <a:t>Machine learning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848531" y="808938"/>
            <a:ext cx="14590939" cy="1495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800"/>
              </a:lnSpc>
            </a:pPr>
            <a:r>
              <a:rPr lang="en-US" sz="12000" b="1" spc="-960">
                <a:solidFill>
                  <a:srgbClr val="000000"/>
                </a:solidFill>
                <a:latin typeface="TT Norms Bold"/>
                <a:ea typeface="TT Norms Bold"/>
                <a:cs typeface="TT Norms Bold"/>
                <a:sym typeface="TT Norms Bold"/>
              </a:rPr>
              <a:t>Random forest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983038" y="2304363"/>
            <a:ext cx="7211598" cy="600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99"/>
              </a:lnSpc>
            </a:pPr>
            <a:r>
              <a:rPr lang="en-US" sz="3999" b="1">
                <a:solidFill>
                  <a:srgbClr val="000000"/>
                </a:solidFill>
                <a:latin typeface="TT Norms Bold"/>
                <a:ea typeface="TT Norms Bold"/>
                <a:cs typeface="TT Norms Bold"/>
                <a:sym typeface="TT Norms Bold"/>
              </a:rPr>
              <a:t>GridSearch Cross Validation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361691" y="7757547"/>
            <a:ext cx="10454291" cy="600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99"/>
              </a:lnSpc>
            </a:pPr>
            <a:r>
              <a:rPr lang="en-US" sz="3999" b="1">
                <a:solidFill>
                  <a:srgbClr val="000000"/>
                </a:solidFill>
                <a:latin typeface="TT Norms Bold"/>
                <a:ea typeface="TT Norms Bold"/>
                <a:cs typeface="TT Norms Bold"/>
                <a:sym typeface="TT Norms Bold"/>
              </a:rPr>
              <a:t>Random forest through GridSearchCV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061383" y="8524283"/>
            <a:ext cx="3378087" cy="1066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500" b="1">
                <a:solidFill>
                  <a:srgbClr val="000000"/>
                </a:solidFill>
                <a:latin typeface="TT Norms Bold"/>
                <a:ea typeface="TT Norms Bold"/>
                <a:cs typeface="TT Norms Bold"/>
                <a:sym typeface="TT Norms Bold"/>
              </a:rPr>
              <a:t>Train R²: 0.968</a:t>
            </a:r>
          </a:p>
          <a:p>
            <a:pPr algn="l">
              <a:lnSpc>
                <a:spcPts val="4200"/>
              </a:lnSpc>
            </a:pPr>
            <a:r>
              <a:rPr lang="en-US" sz="3500" b="1">
                <a:solidFill>
                  <a:srgbClr val="000000"/>
                </a:solidFill>
                <a:latin typeface="TT Norms Bold"/>
                <a:ea typeface="TT Norms Bold"/>
                <a:cs typeface="TT Norms Bold"/>
                <a:sym typeface="TT Norms Bold"/>
              </a:rPr>
              <a:t> Test R²: 0.819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AA5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457902" y="9258300"/>
            <a:ext cx="5470308" cy="842264"/>
            <a:chOff x="0" y="0"/>
            <a:chExt cx="1440740" cy="22183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440740" cy="221831"/>
            </a:xfrm>
            <a:custGeom>
              <a:avLst/>
              <a:gdLst/>
              <a:ahLst/>
              <a:cxnLst/>
              <a:rect l="l" t="t" r="r" b="b"/>
              <a:pathLst>
                <a:path w="1440740" h="221831">
                  <a:moveTo>
                    <a:pt x="72178" y="0"/>
                  </a:moveTo>
                  <a:lnTo>
                    <a:pt x="1368561" y="0"/>
                  </a:lnTo>
                  <a:cubicBezTo>
                    <a:pt x="1408424" y="0"/>
                    <a:pt x="1440740" y="32315"/>
                    <a:pt x="1440740" y="72178"/>
                  </a:cubicBezTo>
                  <a:lnTo>
                    <a:pt x="1440740" y="149652"/>
                  </a:lnTo>
                  <a:cubicBezTo>
                    <a:pt x="1440740" y="189515"/>
                    <a:pt x="1408424" y="221831"/>
                    <a:pt x="1368561" y="221831"/>
                  </a:cubicBezTo>
                  <a:lnTo>
                    <a:pt x="72178" y="221831"/>
                  </a:lnTo>
                  <a:cubicBezTo>
                    <a:pt x="32315" y="221831"/>
                    <a:pt x="0" y="189515"/>
                    <a:pt x="0" y="149652"/>
                  </a:cubicBezTo>
                  <a:lnTo>
                    <a:pt x="0" y="72178"/>
                  </a:lnTo>
                  <a:cubicBezTo>
                    <a:pt x="0" y="32315"/>
                    <a:pt x="32315" y="0"/>
                    <a:pt x="72178" y="0"/>
                  </a:cubicBezTo>
                  <a:close/>
                </a:path>
              </a:pathLst>
            </a:custGeom>
            <a:solidFill>
              <a:srgbClr val="E4A4BD"/>
            </a:solidFill>
          </p:spPr>
          <p:txBody>
            <a:bodyPr/>
            <a:lstStyle/>
            <a:p>
              <a:endParaRPr lang="zh-SG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161925"/>
              <a:ext cx="1440740" cy="3837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286031" y="5232612"/>
            <a:ext cx="5911842" cy="1083838"/>
          </a:xfrm>
          <a:custGeom>
            <a:avLst/>
            <a:gdLst/>
            <a:ahLst/>
            <a:cxnLst/>
            <a:rect l="l" t="t" r="r" b="b"/>
            <a:pathLst>
              <a:path w="5911842" h="1083838">
                <a:moveTo>
                  <a:pt x="0" y="0"/>
                </a:moveTo>
                <a:lnTo>
                  <a:pt x="5911842" y="0"/>
                </a:lnTo>
                <a:lnTo>
                  <a:pt x="5911842" y="1083838"/>
                </a:lnTo>
                <a:lnTo>
                  <a:pt x="0" y="10838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3041" t="-898914" r="-348553" b="-509387"/>
            </a:stretch>
          </a:blipFill>
        </p:spPr>
        <p:txBody>
          <a:bodyPr/>
          <a:lstStyle/>
          <a:p>
            <a:endParaRPr lang="zh-SG" altLang="en-US"/>
          </a:p>
        </p:txBody>
      </p:sp>
      <p:sp>
        <p:nvSpPr>
          <p:cNvPr id="6" name="TextBox 6"/>
          <p:cNvSpPr txBox="1"/>
          <p:nvPr/>
        </p:nvSpPr>
        <p:spPr>
          <a:xfrm>
            <a:off x="1848531" y="795337"/>
            <a:ext cx="14590939" cy="1495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800"/>
              </a:lnSpc>
            </a:pPr>
            <a:r>
              <a:rPr lang="en-US" sz="12000" b="1" spc="-960">
                <a:solidFill>
                  <a:srgbClr val="000000"/>
                </a:solidFill>
                <a:latin typeface="TT Norms Bold"/>
                <a:ea typeface="TT Norms Bold"/>
                <a:cs typeface="TT Norms Bold"/>
                <a:sym typeface="TT Norms Bold"/>
              </a:rPr>
              <a:t>Random forest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49345" y="9212707"/>
            <a:ext cx="3868750" cy="695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00"/>
              </a:lnSpc>
              <a:spcBef>
                <a:spcPct val="0"/>
              </a:spcBef>
            </a:pPr>
            <a:r>
              <a:rPr lang="en-US" sz="3000" b="1">
                <a:solidFill>
                  <a:srgbClr val="000000"/>
                </a:solidFill>
                <a:latin typeface="TT Norms Bold"/>
                <a:ea typeface="TT Norms Bold"/>
                <a:cs typeface="TT Norms Bold"/>
                <a:sym typeface="TT Norms Bold"/>
              </a:rPr>
              <a:t>Machine learning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671710" y="2290762"/>
            <a:ext cx="12944579" cy="762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5000" b="1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Residual Analysis + Log Transformation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219380" y="3546687"/>
            <a:ext cx="11849239" cy="1143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59"/>
              </a:lnSpc>
            </a:pPr>
            <a:r>
              <a:rPr lang="en-US" sz="3799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We first performed residual analysis to analyze how the model deviates from actual values.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993514" y="5232612"/>
            <a:ext cx="9008455" cy="971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39"/>
              </a:lnSpc>
            </a:pPr>
            <a:r>
              <a:rPr lang="en-US" sz="3199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Results show that test data tends to underpredict like count, hence we apply log transformation.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59720" y="6735550"/>
            <a:ext cx="16768560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00"/>
              </a:lnSpc>
            </a:pPr>
            <a:r>
              <a:rPr lang="en-US" sz="4500" b="1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Log Transformation compresses large values and stretch out small values, smoothing out extreme values.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454957" y="8384032"/>
            <a:ext cx="3378087" cy="1066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500" b="1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Train R²: 0.992</a:t>
            </a:r>
          </a:p>
          <a:p>
            <a:pPr algn="l">
              <a:lnSpc>
                <a:spcPts val="4200"/>
              </a:lnSpc>
            </a:pPr>
            <a:r>
              <a:rPr lang="en-US" sz="3500" b="1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 Test R²: 0.974</a:t>
            </a:r>
          </a:p>
        </p:txBody>
      </p:sp>
    </p:spTree>
  </p:cSld>
  <p:clrMapOvr>
    <a:masterClrMapping/>
  </p:clrMapOvr>
  <p:transition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2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0052" y="3215869"/>
            <a:ext cx="11820980" cy="7475541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-692906" y="9245065"/>
            <a:ext cx="5470308" cy="842264"/>
            <a:chOff x="0" y="0"/>
            <a:chExt cx="1440740" cy="22183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440740" cy="221831"/>
            </a:xfrm>
            <a:custGeom>
              <a:avLst/>
              <a:gdLst/>
              <a:ahLst/>
              <a:cxnLst/>
              <a:rect l="l" t="t" r="r" b="b"/>
              <a:pathLst>
                <a:path w="1440740" h="221831">
                  <a:moveTo>
                    <a:pt x="72178" y="0"/>
                  </a:moveTo>
                  <a:lnTo>
                    <a:pt x="1368561" y="0"/>
                  </a:lnTo>
                  <a:cubicBezTo>
                    <a:pt x="1408424" y="0"/>
                    <a:pt x="1440740" y="32315"/>
                    <a:pt x="1440740" y="72178"/>
                  </a:cubicBezTo>
                  <a:lnTo>
                    <a:pt x="1440740" y="149652"/>
                  </a:lnTo>
                  <a:cubicBezTo>
                    <a:pt x="1440740" y="189515"/>
                    <a:pt x="1408424" y="221831"/>
                    <a:pt x="1368561" y="221831"/>
                  </a:cubicBezTo>
                  <a:lnTo>
                    <a:pt x="72178" y="221831"/>
                  </a:lnTo>
                  <a:cubicBezTo>
                    <a:pt x="32315" y="221831"/>
                    <a:pt x="0" y="189515"/>
                    <a:pt x="0" y="149652"/>
                  </a:cubicBezTo>
                  <a:lnTo>
                    <a:pt x="0" y="72178"/>
                  </a:lnTo>
                  <a:cubicBezTo>
                    <a:pt x="0" y="32315"/>
                    <a:pt x="32315" y="0"/>
                    <a:pt x="72178" y="0"/>
                  </a:cubicBezTo>
                  <a:close/>
                </a:path>
              </a:pathLst>
            </a:custGeom>
            <a:solidFill>
              <a:srgbClr val="E4A4BD"/>
            </a:solidFill>
          </p:spPr>
          <p:txBody>
            <a:bodyPr/>
            <a:lstStyle/>
            <a:p>
              <a:endParaRPr lang="zh-SG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61925"/>
              <a:ext cx="1440740" cy="3837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0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780299" y="2047298"/>
            <a:ext cx="16727403" cy="2153653"/>
          </a:xfrm>
          <a:custGeom>
            <a:avLst/>
            <a:gdLst/>
            <a:ahLst/>
            <a:cxnLst/>
            <a:rect l="l" t="t" r="r" b="b"/>
            <a:pathLst>
              <a:path w="16727403" h="2153653">
                <a:moveTo>
                  <a:pt x="0" y="0"/>
                </a:moveTo>
                <a:lnTo>
                  <a:pt x="16727402" y="0"/>
                </a:lnTo>
                <a:lnTo>
                  <a:pt x="16727402" y="2153653"/>
                </a:lnTo>
                <a:lnTo>
                  <a:pt x="0" y="215365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zh-SG" altLang="en-US"/>
          </a:p>
        </p:txBody>
      </p:sp>
      <p:sp>
        <p:nvSpPr>
          <p:cNvPr id="7" name="TextBox 7"/>
          <p:cNvSpPr txBox="1"/>
          <p:nvPr/>
        </p:nvSpPr>
        <p:spPr>
          <a:xfrm>
            <a:off x="2881011" y="304800"/>
            <a:ext cx="12028677" cy="13532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794"/>
              </a:lnSpc>
            </a:pPr>
            <a:r>
              <a:rPr lang="en-US" sz="10882" b="1" spc="-870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Model Performance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747314" y="9527385"/>
            <a:ext cx="2046478" cy="3674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968"/>
              </a:lnSpc>
            </a:pPr>
            <a:r>
              <a:rPr lang="en-US" sz="2473" b="1">
                <a:solidFill>
                  <a:srgbClr val="000000"/>
                </a:solidFill>
                <a:latin typeface="TT Norms Bold"/>
                <a:ea typeface="TT Norms Bold"/>
                <a:cs typeface="TT Norms Bold"/>
                <a:sym typeface="TT Norms Bold"/>
              </a:rPr>
              <a:t>Train dataset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378614" y="9527385"/>
            <a:ext cx="2019382" cy="3674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968"/>
              </a:lnSpc>
            </a:pPr>
            <a:r>
              <a:rPr lang="en-US" sz="2473" b="1">
                <a:solidFill>
                  <a:srgbClr val="000000"/>
                </a:solidFill>
                <a:latin typeface="TT Norms Bold"/>
                <a:ea typeface="TT Norms Bold"/>
                <a:cs typeface="TT Norms Bold"/>
                <a:sym typeface="TT Norms Bold"/>
              </a:rPr>
              <a:t>Test dataset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70215" y="9199472"/>
            <a:ext cx="4607188" cy="695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00"/>
              </a:lnSpc>
              <a:spcBef>
                <a:spcPct val="0"/>
              </a:spcBef>
            </a:pPr>
            <a:r>
              <a:rPr lang="en-US" sz="3000" b="1">
                <a:solidFill>
                  <a:srgbClr val="000000"/>
                </a:solidFill>
                <a:latin typeface="TT Norms Bold"/>
                <a:ea typeface="TT Norms Bold"/>
                <a:cs typeface="TT Norms Bold"/>
                <a:sym typeface="TT Norms Bold"/>
              </a:rPr>
              <a:t>Algorithmic optimization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AA5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939677" y="3377165"/>
            <a:ext cx="3702250" cy="4341173"/>
          </a:xfrm>
          <a:custGeom>
            <a:avLst/>
            <a:gdLst/>
            <a:ahLst/>
            <a:cxnLst/>
            <a:rect l="l" t="t" r="r" b="b"/>
            <a:pathLst>
              <a:path w="3702250" h="4341173">
                <a:moveTo>
                  <a:pt x="0" y="0"/>
                </a:moveTo>
                <a:lnTo>
                  <a:pt x="3702250" y="0"/>
                </a:lnTo>
                <a:lnTo>
                  <a:pt x="3702250" y="4341173"/>
                </a:lnTo>
                <a:lnTo>
                  <a:pt x="0" y="43411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SG" altLang="en-US"/>
          </a:p>
        </p:txBody>
      </p:sp>
      <p:sp>
        <p:nvSpPr>
          <p:cNvPr id="3" name="TextBox 3"/>
          <p:cNvSpPr txBox="1"/>
          <p:nvPr/>
        </p:nvSpPr>
        <p:spPr>
          <a:xfrm>
            <a:off x="1028700" y="996361"/>
            <a:ext cx="8700226" cy="15430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1250"/>
              </a:lnSpc>
            </a:pPr>
            <a:r>
              <a:rPr lang="en-US" sz="12500" b="1" spc="-1000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Context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3042676"/>
            <a:ext cx="12683794" cy="5019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80"/>
              </a:lnSpc>
            </a:pPr>
            <a:r>
              <a:rPr lang="en-US" sz="365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Social media marketing uses platforms like Tiktok to </a:t>
            </a:r>
            <a:r>
              <a:rPr lang="en-US" sz="3650" b="1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boost sales</a:t>
            </a:r>
            <a:r>
              <a:rPr lang="en-US" sz="365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 and </a:t>
            </a:r>
            <a:r>
              <a:rPr lang="en-US" sz="3650" b="1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expand reach</a:t>
            </a:r>
            <a:r>
              <a:rPr lang="en-US" sz="365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.</a:t>
            </a:r>
          </a:p>
          <a:p>
            <a:pPr algn="l">
              <a:lnSpc>
                <a:spcPts val="4380"/>
              </a:lnSpc>
            </a:pPr>
            <a:endParaRPr lang="en-US" sz="3650">
              <a:solidFill>
                <a:srgbClr val="FFFFFF"/>
              </a:solidFill>
              <a:latin typeface="TT Norms"/>
              <a:ea typeface="TT Norms"/>
              <a:cs typeface="TT Norms"/>
              <a:sym typeface="TT Norms"/>
            </a:endParaRPr>
          </a:p>
          <a:p>
            <a:pPr algn="l">
              <a:lnSpc>
                <a:spcPts val="4380"/>
              </a:lnSpc>
            </a:pPr>
            <a:r>
              <a:rPr lang="en-US" sz="365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As of early 2023, 4.76 billion users (59% of the world population) use social media.</a:t>
            </a:r>
          </a:p>
          <a:p>
            <a:pPr algn="l">
              <a:lnSpc>
                <a:spcPts val="4380"/>
              </a:lnSpc>
            </a:pPr>
            <a:endParaRPr lang="en-US" sz="3650">
              <a:solidFill>
                <a:srgbClr val="FFFFFF"/>
              </a:solidFill>
              <a:latin typeface="TT Norms"/>
              <a:ea typeface="TT Norms"/>
              <a:cs typeface="TT Norms"/>
              <a:sym typeface="TT Norms"/>
            </a:endParaRPr>
          </a:p>
          <a:p>
            <a:pPr algn="l">
              <a:lnSpc>
                <a:spcPts val="4500"/>
              </a:lnSpc>
            </a:pPr>
            <a:r>
              <a:rPr lang="en-US" sz="375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500M+ of the 4.76 billion social media users are active users of Tiktok, offering </a:t>
            </a:r>
            <a:r>
              <a:rPr lang="en-US" sz="3750" b="1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high engagement</a:t>
            </a:r>
            <a:r>
              <a:rPr lang="en-US" sz="375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 and </a:t>
            </a:r>
            <a:r>
              <a:rPr lang="en-US" sz="3750" b="1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marketing potential</a:t>
            </a:r>
            <a:r>
              <a:rPr lang="en-US" sz="375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 that help </a:t>
            </a:r>
            <a:r>
              <a:rPr lang="en-US" sz="3750" b="1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boost sales</a:t>
            </a:r>
            <a:r>
              <a:rPr lang="en-US" sz="375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.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-1457902" y="9258300"/>
            <a:ext cx="5470308" cy="842264"/>
            <a:chOff x="0" y="0"/>
            <a:chExt cx="1440740" cy="22183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440740" cy="221831"/>
            </a:xfrm>
            <a:custGeom>
              <a:avLst/>
              <a:gdLst/>
              <a:ahLst/>
              <a:cxnLst/>
              <a:rect l="l" t="t" r="r" b="b"/>
              <a:pathLst>
                <a:path w="1440740" h="221831">
                  <a:moveTo>
                    <a:pt x="72178" y="0"/>
                  </a:moveTo>
                  <a:lnTo>
                    <a:pt x="1368561" y="0"/>
                  </a:lnTo>
                  <a:cubicBezTo>
                    <a:pt x="1408424" y="0"/>
                    <a:pt x="1440740" y="32315"/>
                    <a:pt x="1440740" y="72178"/>
                  </a:cubicBezTo>
                  <a:lnTo>
                    <a:pt x="1440740" y="149652"/>
                  </a:lnTo>
                  <a:cubicBezTo>
                    <a:pt x="1440740" y="189515"/>
                    <a:pt x="1408424" y="221831"/>
                    <a:pt x="1368561" y="221831"/>
                  </a:cubicBezTo>
                  <a:lnTo>
                    <a:pt x="72178" y="221831"/>
                  </a:lnTo>
                  <a:cubicBezTo>
                    <a:pt x="32315" y="221831"/>
                    <a:pt x="0" y="189515"/>
                    <a:pt x="0" y="149652"/>
                  </a:cubicBezTo>
                  <a:lnTo>
                    <a:pt x="0" y="72178"/>
                  </a:lnTo>
                  <a:cubicBezTo>
                    <a:pt x="0" y="32315"/>
                    <a:pt x="32315" y="0"/>
                    <a:pt x="72178" y="0"/>
                  </a:cubicBezTo>
                  <a:close/>
                </a:path>
              </a:pathLst>
            </a:custGeom>
            <a:solidFill>
              <a:srgbClr val="E4A4BD"/>
            </a:solidFill>
          </p:spPr>
          <p:txBody>
            <a:bodyPr/>
            <a:lstStyle/>
            <a:p>
              <a:endParaRPr lang="zh-SG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161925"/>
              <a:ext cx="1440740" cy="3837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00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43655" y="9212707"/>
            <a:ext cx="3868750" cy="695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00"/>
              </a:lnSpc>
              <a:spcBef>
                <a:spcPct val="0"/>
              </a:spcBef>
            </a:pPr>
            <a:r>
              <a:rPr lang="en-US" sz="3000" b="1">
                <a:solidFill>
                  <a:srgbClr val="000000"/>
                </a:solidFill>
                <a:latin typeface="TT Norms Bold"/>
                <a:ea typeface="TT Norms Bold"/>
                <a:cs typeface="TT Norms Bold"/>
                <a:sym typeface="TT Norms Bold"/>
              </a:rPr>
              <a:t>Practical motivation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2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14925" r="15418"/>
          <a:stretch>
            <a:fillRect/>
          </a:stretch>
        </p:blipFill>
        <p:spPr>
          <a:xfrm>
            <a:off x="3490905" y="0"/>
            <a:ext cx="12738701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-1457902" y="9258300"/>
            <a:ext cx="5470308" cy="842264"/>
            <a:chOff x="0" y="0"/>
            <a:chExt cx="1440740" cy="22183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440740" cy="221831"/>
            </a:xfrm>
            <a:custGeom>
              <a:avLst/>
              <a:gdLst/>
              <a:ahLst/>
              <a:cxnLst/>
              <a:rect l="l" t="t" r="r" b="b"/>
              <a:pathLst>
                <a:path w="1440740" h="221831">
                  <a:moveTo>
                    <a:pt x="72178" y="0"/>
                  </a:moveTo>
                  <a:lnTo>
                    <a:pt x="1368561" y="0"/>
                  </a:lnTo>
                  <a:cubicBezTo>
                    <a:pt x="1408424" y="0"/>
                    <a:pt x="1440740" y="32315"/>
                    <a:pt x="1440740" y="72178"/>
                  </a:cubicBezTo>
                  <a:lnTo>
                    <a:pt x="1440740" y="149652"/>
                  </a:lnTo>
                  <a:cubicBezTo>
                    <a:pt x="1440740" y="189515"/>
                    <a:pt x="1408424" y="221831"/>
                    <a:pt x="1368561" y="221831"/>
                  </a:cubicBezTo>
                  <a:lnTo>
                    <a:pt x="72178" y="221831"/>
                  </a:lnTo>
                  <a:cubicBezTo>
                    <a:pt x="32315" y="221831"/>
                    <a:pt x="0" y="189515"/>
                    <a:pt x="0" y="149652"/>
                  </a:cubicBezTo>
                  <a:lnTo>
                    <a:pt x="0" y="72178"/>
                  </a:lnTo>
                  <a:cubicBezTo>
                    <a:pt x="0" y="32315"/>
                    <a:pt x="32315" y="0"/>
                    <a:pt x="72178" y="0"/>
                  </a:cubicBezTo>
                  <a:close/>
                </a:path>
              </a:pathLst>
            </a:custGeom>
            <a:solidFill>
              <a:srgbClr val="E4A4BD"/>
            </a:solidFill>
          </p:spPr>
          <p:txBody>
            <a:bodyPr/>
            <a:lstStyle/>
            <a:p>
              <a:endParaRPr lang="zh-SG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61925"/>
              <a:ext cx="1440740" cy="3837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00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435647" y="9212707"/>
            <a:ext cx="3868750" cy="695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00"/>
              </a:lnSpc>
              <a:spcBef>
                <a:spcPct val="0"/>
              </a:spcBef>
            </a:pPr>
            <a:r>
              <a:rPr lang="en-US" sz="3000" b="1">
                <a:solidFill>
                  <a:srgbClr val="000000"/>
                </a:solidFill>
                <a:latin typeface="TT Norms Bold"/>
                <a:ea typeface="TT Norms Bold"/>
                <a:cs typeface="TT Norms Bold"/>
                <a:sym typeface="TT Norms Bold"/>
              </a:rPr>
              <a:t>Machine learning</a:t>
            </a:r>
          </a:p>
        </p:txBody>
      </p:sp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AA5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12244" y="1362075"/>
            <a:ext cx="15497066" cy="1495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800"/>
              </a:lnSpc>
            </a:pPr>
            <a:r>
              <a:rPr lang="en-US" sz="12000" b="1" spc="-960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Outcome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812244" y="2857500"/>
            <a:ext cx="7929012" cy="5400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99"/>
              </a:lnSpc>
            </a:pPr>
            <a:endParaRPr/>
          </a:p>
          <a:p>
            <a:pPr marL="863599" lvl="1" indent="-431800" algn="l">
              <a:lnSpc>
                <a:spcPts val="4799"/>
              </a:lnSpc>
              <a:buFont typeface="Arial"/>
              <a:buChar char="•"/>
            </a:pPr>
            <a:r>
              <a:rPr lang="en-US" sz="3999" b="1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Machine learning function: </a:t>
            </a:r>
            <a:r>
              <a:rPr lang="en-US" sz="3999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Random forest with log transformation </a:t>
            </a:r>
          </a:p>
          <a:p>
            <a:pPr marL="863599" lvl="1" indent="-431800" algn="l">
              <a:lnSpc>
                <a:spcPts val="4799"/>
              </a:lnSpc>
              <a:buFont typeface="Arial"/>
              <a:buChar char="•"/>
            </a:pPr>
            <a:r>
              <a:rPr lang="en-US" sz="3999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Helps companies </a:t>
            </a:r>
            <a:r>
              <a:rPr lang="en-US" sz="3999" b="1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predict the like counts o</a:t>
            </a:r>
            <a:r>
              <a:rPr lang="en-US" sz="3999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f their Tiktok posts based on </a:t>
            </a:r>
            <a:r>
              <a:rPr lang="en-US" sz="3999" b="1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different variables</a:t>
            </a:r>
          </a:p>
          <a:p>
            <a:pPr algn="just">
              <a:lnSpc>
                <a:spcPts val="4799"/>
              </a:lnSpc>
            </a:pPr>
            <a:endParaRPr lang="en-US" sz="3999" b="1">
              <a:solidFill>
                <a:srgbClr val="FFFFFF"/>
              </a:solidFill>
              <a:latin typeface="TT Norms Bold"/>
              <a:ea typeface="TT Norms Bold"/>
              <a:cs typeface="TT Norms Bold"/>
              <a:sym typeface="TT Norms Bold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-1457902" y="9258300"/>
            <a:ext cx="5470308" cy="842264"/>
            <a:chOff x="0" y="0"/>
            <a:chExt cx="7293744" cy="1123018"/>
          </a:xfrm>
        </p:grpSpPr>
        <p:grpSp>
          <p:nvGrpSpPr>
            <p:cNvPr id="5" name="Group 5"/>
            <p:cNvGrpSpPr/>
            <p:nvPr/>
          </p:nvGrpSpPr>
          <p:grpSpPr>
            <a:xfrm>
              <a:off x="0" y="0"/>
              <a:ext cx="7293744" cy="1123018"/>
              <a:chOff x="0" y="0"/>
              <a:chExt cx="1440740" cy="221831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1440740" cy="221831"/>
              </a:xfrm>
              <a:custGeom>
                <a:avLst/>
                <a:gdLst/>
                <a:ahLst/>
                <a:cxnLst/>
                <a:rect l="l" t="t" r="r" b="b"/>
                <a:pathLst>
                  <a:path w="1440740" h="221831">
                    <a:moveTo>
                      <a:pt x="72178" y="0"/>
                    </a:moveTo>
                    <a:lnTo>
                      <a:pt x="1368561" y="0"/>
                    </a:lnTo>
                    <a:cubicBezTo>
                      <a:pt x="1408424" y="0"/>
                      <a:pt x="1440740" y="32315"/>
                      <a:pt x="1440740" y="72178"/>
                    </a:cubicBezTo>
                    <a:lnTo>
                      <a:pt x="1440740" y="149652"/>
                    </a:lnTo>
                    <a:cubicBezTo>
                      <a:pt x="1440740" y="189515"/>
                      <a:pt x="1408424" y="221831"/>
                      <a:pt x="1368561" y="221831"/>
                    </a:cubicBezTo>
                    <a:lnTo>
                      <a:pt x="72178" y="221831"/>
                    </a:lnTo>
                    <a:cubicBezTo>
                      <a:pt x="32315" y="221831"/>
                      <a:pt x="0" y="189515"/>
                      <a:pt x="0" y="149652"/>
                    </a:cubicBezTo>
                    <a:lnTo>
                      <a:pt x="0" y="72178"/>
                    </a:lnTo>
                    <a:cubicBezTo>
                      <a:pt x="0" y="32315"/>
                      <a:pt x="32315" y="0"/>
                      <a:pt x="72178" y="0"/>
                    </a:cubicBezTo>
                    <a:close/>
                  </a:path>
                </a:pathLst>
              </a:custGeom>
              <a:solidFill>
                <a:srgbClr val="E4A4BD"/>
              </a:solidFill>
            </p:spPr>
            <p:txBody>
              <a:bodyPr/>
              <a:lstStyle/>
              <a:p>
                <a:endParaRPr lang="zh-SG" altLang="en-US"/>
              </a:p>
            </p:txBody>
          </p:sp>
          <p:sp>
            <p:nvSpPr>
              <p:cNvPr id="7" name="TextBox 7"/>
              <p:cNvSpPr txBox="1"/>
              <p:nvPr/>
            </p:nvSpPr>
            <p:spPr>
              <a:xfrm>
                <a:off x="0" y="-161925"/>
                <a:ext cx="1440740" cy="38375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000"/>
                  </a:lnSpc>
                </a:pPr>
                <a:endParaRPr/>
              </a:p>
            </p:txBody>
          </p:sp>
        </p:grpSp>
        <p:sp>
          <p:nvSpPr>
            <p:cNvPr id="8" name="TextBox 8"/>
            <p:cNvSpPr txBox="1"/>
            <p:nvPr/>
          </p:nvSpPr>
          <p:spPr>
            <a:xfrm>
              <a:off x="2135410" y="18584"/>
              <a:ext cx="5158334" cy="847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000"/>
                </a:lnSpc>
                <a:spcBef>
                  <a:spcPct val="0"/>
                </a:spcBef>
              </a:pPr>
              <a:r>
                <a:rPr lang="en-US" sz="3000" b="1">
                  <a:solidFill>
                    <a:srgbClr val="000000"/>
                  </a:solidFill>
                  <a:latin typeface="TT Norms Bold"/>
                  <a:ea typeface="TT Norms Bold"/>
                  <a:cs typeface="TT Norms Bold"/>
                  <a:sym typeface="TT Norms Bold"/>
                </a:rPr>
                <a:t>Intelligent Decision</a:t>
              </a:r>
            </a:p>
          </p:txBody>
        </p:sp>
      </p:grpSp>
      <p:pic>
        <p:nvPicPr>
          <p:cNvPr id="9" name="Picture 9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14925" r="15418"/>
          <a:stretch>
            <a:fillRect/>
          </a:stretch>
        </p:blipFill>
        <p:spPr>
          <a:xfrm>
            <a:off x="9488033" y="1886368"/>
            <a:ext cx="8066810" cy="6514265"/>
          </a:xfrm>
          <a:prstGeom prst="rect">
            <a:avLst/>
          </a:prstGeom>
        </p:spPr>
      </p:pic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AA5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1374965" y="3497185"/>
            <a:ext cx="5274881" cy="5121430"/>
          </a:xfrm>
          <a:custGeom>
            <a:avLst/>
            <a:gdLst/>
            <a:ahLst/>
            <a:cxnLst/>
            <a:rect l="l" t="t" r="r" b="b"/>
            <a:pathLst>
              <a:path w="5274881" h="5121430">
                <a:moveTo>
                  <a:pt x="5274881" y="0"/>
                </a:moveTo>
                <a:lnTo>
                  <a:pt x="0" y="0"/>
                </a:lnTo>
                <a:lnTo>
                  <a:pt x="0" y="5121430"/>
                </a:lnTo>
                <a:lnTo>
                  <a:pt x="5274881" y="5121430"/>
                </a:lnTo>
                <a:lnTo>
                  <a:pt x="5274881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SG" altLang="en-US"/>
          </a:p>
        </p:txBody>
      </p:sp>
      <p:sp>
        <p:nvSpPr>
          <p:cNvPr id="3" name="TextBox 3"/>
          <p:cNvSpPr txBox="1"/>
          <p:nvPr/>
        </p:nvSpPr>
        <p:spPr>
          <a:xfrm>
            <a:off x="812244" y="1362075"/>
            <a:ext cx="15723156" cy="13925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10800"/>
              </a:lnSpc>
            </a:pPr>
            <a:r>
              <a:rPr lang="en-US" sz="12000" b="1" spc="-960">
                <a:solidFill>
                  <a:srgbClr val="F8F3DD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What we learnt: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7491753" y="3724275"/>
            <a:ext cx="9767547" cy="4657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00"/>
              </a:lnSpc>
            </a:pPr>
            <a:endParaRPr/>
          </a:p>
          <a:p>
            <a:pPr marL="971550" lvl="1" indent="-485775" algn="l">
              <a:lnSpc>
                <a:spcPts val="5400"/>
              </a:lnSpc>
              <a:buFont typeface="Arial"/>
              <a:buChar char="•"/>
            </a:pPr>
            <a:r>
              <a:rPr lang="en-US" sz="4500" b="1">
                <a:solidFill>
                  <a:srgbClr val="F8F3DD"/>
                </a:solidFill>
                <a:latin typeface="TT Norms Bold"/>
                <a:ea typeface="TT Norms Bold"/>
                <a:cs typeface="TT Norms Bold"/>
                <a:sym typeface="TT Norms Bold"/>
              </a:rPr>
              <a:t>Interactive web features</a:t>
            </a:r>
          </a:p>
          <a:p>
            <a:pPr algn="l">
              <a:lnSpc>
                <a:spcPts val="5400"/>
              </a:lnSpc>
            </a:pPr>
            <a:endParaRPr lang="en-US" sz="4500" b="1">
              <a:solidFill>
                <a:srgbClr val="F8F3DD"/>
              </a:solidFill>
              <a:latin typeface="TT Norms Bold"/>
              <a:ea typeface="TT Norms Bold"/>
              <a:cs typeface="TT Norms Bold"/>
              <a:sym typeface="TT Norms Bold"/>
            </a:endParaRPr>
          </a:p>
          <a:p>
            <a:pPr marL="971550" lvl="1" indent="-485775" algn="l">
              <a:lnSpc>
                <a:spcPts val="5400"/>
              </a:lnSpc>
              <a:buFont typeface="Arial"/>
              <a:buChar char="•"/>
            </a:pPr>
            <a:r>
              <a:rPr lang="en-US" sz="4500" b="1">
                <a:solidFill>
                  <a:srgbClr val="F8F3DD"/>
                </a:solidFill>
                <a:latin typeface="TT Norms Bold"/>
                <a:ea typeface="TT Norms Bold"/>
                <a:cs typeface="TT Norms Bold"/>
                <a:sym typeface="TT Norms Bold"/>
              </a:rPr>
              <a:t>Residual analysis</a:t>
            </a:r>
          </a:p>
          <a:p>
            <a:pPr algn="l">
              <a:lnSpc>
                <a:spcPts val="5400"/>
              </a:lnSpc>
            </a:pPr>
            <a:endParaRPr lang="en-US" sz="4500" b="1">
              <a:solidFill>
                <a:srgbClr val="F8F3DD"/>
              </a:solidFill>
              <a:latin typeface="TT Norms Bold"/>
              <a:ea typeface="TT Norms Bold"/>
              <a:cs typeface="TT Norms Bold"/>
              <a:sym typeface="TT Norms Bold"/>
            </a:endParaRPr>
          </a:p>
          <a:p>
            <a:pPr marL="971550" lvl="1" indent="-485775" algn="l">
              <a:lnSpc>
                <a:spcPts val="5400"/>
              </a:lnSpc>
              <a:buFont typeface="Arial"/>
              <a:buChar char="•"/>
            </a:pPr>
            <a:r>
              <a:rPr lang="en-US" sz="4500" b="1">
                <a:solidFill>
                  <a:srgbClr val="F8F3DD"/>
                </a:solidFill>
                <a:latin typeface="TT Norms Bold"/>
                <a:ea typeface="TT Norms Bold"/>
                <a:cs typeface="TT Norms Bold"/>
                <a:sym typeface="TT Norms Bold"/>
              </a:rPr>
              <a:t>Log transformation</a:t>
            </a:r>
          </a:p>
          <a:p>
            <a:pPr algn="just">
              <a:lnSpc>
                <a:spcPts val="4200"/>
              </a:lnSpc>
            </a:pPr>
            <a:endParaRPr lang="en-US" sz="4500" b="1">
              <a:solidFill>
                <a:srgbClr val="F8F3DD"/>
              </a:solidFill>
              <a:latin typeface="TT Norms Bold"/>
              <a:ea typeface="TT Norms Bold"/>
              <a:cs typeface="TT Norms Bold"/>
              <a:sym typeface="TT Norms Bold"/>
            </a:endParaRPr>
          </a:p>
        </p:txBody>
      </p:sp>
      <p:grpSp>
        <p:nvGrpSpPr>
          <p:cNvPr id="5" name="Group 5"/>
          <p:cNvGrpSpPr/>
          <p:nvPr/>
        </p:nvGrpSpPr>
        <p:grpSpPr>
          <a:xfrm>
            <a:off x="-1457902" y="9258300"/>
            <a:ext cx="5470308" cy="842264"/>
            <a:chOff x="0" y="0"/>
            <a:chExt cx="7293744" cy="1123018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7293744" cy="1123018"/>
              <a:chOff x="0" y="0"/>
              <a:chExt cx="1440740" cy="221831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1440740" cy="221831"/>
              </a:xfrm>
              <a:custGeom>
                <a:avLst/>
                <a:gdLst/>
                <a:ahLst/>
                <a:cxnLst/>
                <a:rect l="l" t="t" r="r" b="b"/>
                <a:pathLst>
                  <a:path w="1440740" h="221831">
                    <a:moveTo>
                      <a:pt x="72178" y="0"/>
                    </a:moveTo>
                    <a:lnTo>
                      <a:pt x="1368561" y="0"/>
                    </a:lnTo>
                    <a:cubicBezTo>
                      <a:pt x="1408424" y="0"/>
                      <a:pt x="1440740" y="32315"/>
                      <a:pt x="1440740" y="72178"/>
                    </a:cubicBezTo>
                    <a:lnTo>
                      <a:pt x="1440740" y="149652"/>
                    </a:lnTo>
                    <a:cubicBezTo>
                      <a:pt x="1440740" y="189515"/>
                      <a:pt x="1408424" y="221831"/>
                      <a:pt x="1368561" y="221831"/>
                    </a:cubicBezTo>
                    <a:lnTo>
                      <a:pt x="72178" y="221831"/>
                    </a:lnTo>
                    <a:cubicBezTo>
                      <a:pt x="32315" y="221831"/>
                      <a:pt x="0" y="189515"/>
                      <a:pt x="0" y="149652"/>
                    </a:cubicBezTo>
                    <a:lnTo>
                      <a:pt x="0" y="72178"/>
                    </a:lnTo>
                    <a:cubicBezTo>
                      <a:pt x="0" y="32315"/>
                      <a:pt x="32315" y="0"/>
                      <a:pt x="72178" y="0"/>
                    </a:cubicBezTo>
                    <a:close/>
                  </a:path>
                </a:pathLst>
              </a:custGeom>
              <a:solidFill>
                <a:srgbClr val="E4A4BD"/>
              </a:solidFill>
            </p:spPr>
            <p:txBody>
              <a:bodyPr/>
              <a:lstStyle/>
              <a:p>
                <a:endParaRPr lang="zh-SG" altLang="en-US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0" y="-161925"/>
                <a:ext cx="1440740" cy="38375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000"/>
                  </a:lnSpc>
                </a:pPr>
                <a:endParaRPr/>
              </a:p>
            </p:txBody>
          </p:sp>
        </p:grpSp>
        <p:sp>
          <p:nvSpPr>
            <p:cNvPr id="9" name="TextBox 9"/>
            <p:cNvSpPr txBox="1"/>
            <p:nvPr/>
          </p:nvSpPr>
          <p:spPr>
            <a:xfrm>
              <a:off x="2135410" y="18584"/>
              <a:ext cx="5158334" cy="847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000"/>
                </a:lnSpc>
                <a:spcBef>
                  <a:spcPct val="0"/>
                </a:spcBef>
              </a:pPr>
              <a:r>
                <a:rPr lang="en-US" sz="3000" b="1">
                  <a:solidFill>
                    <a:srgbClr val="000000"/>
                  </a:solidFill>
                  <a:latin typeface="TT Norms Bold"/>
                  <a:ea typeface="TT Norms Bold"/>
                  <a:cs typeface="TT Norms Bold"/>
                  <a:sym typeface="TT Norms Bold"/>
                </a:rPr>
                <a:t>Intelligent Decision</a:t>
              </a:r>
            </a:p>
          </p:txBody>
        </p:sp>
      </p:grpSp>
    </p:spTree>
  </p:cSld>
  <p:clrMapOvr>
    <a:masterClrMapping/>
  </p:clrMapOvr>
  <p:transition>
    <p:wip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2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14350" y="861647"/>
            <a:ext cx="17259300" cy="1495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800"/>
              </a:lnSpc>
            </a:pPr>
            <a:r>
              <a:rPr lang="en-US" sz="12000" b="1" spc="-960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Insights &amp; Conclusion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-1457902" y="9258300"/>
            <a:ext cx="5470308" cy="842264"/>
            <a:chOff x="0" y="0"/>
            <a:chExt cx="7293744" cy="1123018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7293744" cy="1123018"/>
              <a:chOff x="0" y="0"/>
              <a:chExt cx="1440740" cy="221831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1440740" cy="221831"/>
              </a:xfrm>
              <a:custGeom>
                <a:avLst/>
                <a:gdLst/>
                <a:ahLst/>
                <a:cxnLst/>
                <a:rect l="l" t="t" r="r" b="b"/>
                <a:pathLst>
                  <a:path w="1440740" h="221831">
                    <a:moveTo>
                      <a:pt x="72178" y="0"/>
                    </a:moveTo>
                    <a:lnTo>
                      <a:pt x="1368561" y="0"/>
                    </a:lnTo>
                    <a:cubicBezTo>
                      <a:pt x="1408424" y="0"/>
                      <a:pt x="1440740" y="32315"/>
                      <a:pt x="1440740" y="72178"/>
                    </a:cubicBezTo>
                    <a:lnTo>
                      <a:pt x="1440740" y="149652"/>
                    </a:lnTo>
                    <a:cubicBezTo>
                      <a:pt x="1440740" y="189515"/>
                      <a:pt x="1408424" y="221831"/>
                      <a:pt x="1368561" y="221831"/>
                    </a:cubicBezTo>
                    <a:lnTo>
                      <a:pt x="72178" y="221831"/>
                    </a:lnTo>
                    <a:cubicBezTo>
                      <a:pt x="32315" y="221831"/>
                      <a:pt x="0" y="189515"/>
                      <a:pt x="0" y="149652"/>
                    </a:cubicBezTo>
                    <a:lnTo>
                      <a:pt x="0" y="72178"/>
                    </a:lnTo>
                    <a:cubicBezTo>
                      <a:pt x="0" y="32315"/>
                      <a:pt x="32315" y="0"/>
                      <a:pt x="72178" y="0"/>
                    </a:cubicBezTo>
                    <a:close/>
                  </a:path>
                </a:pathLst>
              </a:custGeom>
              <a:solidFill>
                <a:srgbClr val="E4A4BD"/>
              </a:solidFill>
            </p:spPr>
            <p:txBody>
              <a:bodyPr/>
              <a:lstStyle/>
              <a:p>
                <a:endParaRPr lang="zh-SG" altLang="en-US"/>
              </a:p>
            </p:txBody>
          </p:sp>
          <p:sp>
            <p:nvSpPr>
              <p:cNvPr id="6" name="TextBox 6"/>
              <p:cNvSpPr txBox="1"/>
              <p:nvPr/>
            </p:nvSpPr>
            <p:spPr>
              <a:xfrm>
                <a:off x="0" y="-161925"/>
                <a:ext cx="1440740" cy="38375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000"/>
                  </a:lnSpc>
                </a:pPr>
                <a:endParaRPr/>
              </a:p>
            </p:txBody>
          </p:sp>
        </p:grpSp>
        <p:sp>
          <p:nvSpPr>
            <p:cNvPr id="7" name="TextBox 7"/>
            <p:cNvSpPr txBox="1"/>
            <p:nvPr/>
          </p:nvSpPr>
          <p:spPr>
            <a:xfrm>
              <a:off x="2135410" y="18584"/>
              <a:ext cx="5158334" cy="847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000"/>
                </a:lnSpc>
                <a:spcBef>
                  <a:spcPct val="0"/>
                </a:spcBef>
              </a:pPr>
              <a:r>
                <a:rPr lang="en-US" sz="3000" b="1">
                  <a:solidFill>
                    <a:srgbClr val="000000"/>
                  </a:solidFill>
                  <a:latin typeface="TT Norms Bold"/>
                  <a:ea typeface="TT Norms Bold"/>
                  <a:cs typeface="TT Norms Bold"/>
                  <a:sym typeface="TT Norms Bold"/>
                </a:rPr>
                <a:t>Intelligent decision</a:t>
              </a: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2048420" y="2099896"/>
            <a:ext cx="14791780" cy="11772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200"/>
              </a:lnSpc>
              <a:spcBef>
                <a:spcPct val="0"/>
              </a:spcBef>
            </a:pPr>
            <a:r>
              <a:rPr lang="en-US" sz="5100" b="1" dirty="0">
                <a:solidFill>
                  <a:srgbClr val="000000"/>
                </a:solidFill>
                <a:latin typeface="TT Norms Bold"/>
                <a:ea typeface="TT Norms Bold"/>
                <a:cs typeface="TT Norms Bold"/>
                <a:sym typeface="TT Norms Bold"/>
              </a:rPr>
              <a:t>Key insights on factors that affect engagement: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048420" y="3515018"/>
            <a:ext cx="15776082" cy="5495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 b="1">
                <a:solidFill>
                  <a:srgbClr val="000000"/>
                </a:solidFill>
                <a:latin typeface="TT Norms Bold"/>
                <a:ea typeface="TT Norms Bold"/>
                <a:cs typeface="TT Norms Bold"/>
                <a:sym typeface="TT Norms Bold"/>
              </a:rPr>
              <a:t>Best day to post: </a:t>
            </a:r>
            <a:r>
              <a:rPr lang="en-US" sz="3000">
                <a:solidFill>
                  <a:srgbClr val="000000"/>
                </a:solidFill>
                <a:latin typeface="TT Norms"/>
                <a:ea typeface="TT Norms"/>
                <a:cs typeface="TT Norms"/>
                <a:sym typeface="TT Norms"/>
              </a:rPr>
              <a:t>Post on the weekend when user activity is highest</a:t>
            </a:r>
          </a:p>
          <a:p>
            <a:pPr algn="just">
              <a:lnSpc>
                <a:spcPts val="3600"/>
              </a:lnSpc>
            </a:pPr>
            <a:endParaRPr lang="en-US" sz="3000">
              <a:solidFill>
                <a:srgbClr val="000000"/>
              </a:solidFill>
              <a:latin typeface="TT Norms"/>
              <a:ea typeface="TT Norms"/>
              <a:cs typeface="TT Norms"/>
              <a:sym typeface="TT Norms"/>
            </a:endParaRPr>
          </a:p>
          <a:p>
            <a:pPr algn="l">
              <a:lnSpc>
                <a:spcPts val="3600"/>
              </a:lnSpc>
            </a:pPr>
            <a:r>
              <a:rPr lang="en-US" sz="3000" b="1">
                <a:solidFill>
                  <a:srgbClr val="000000"/>
                </a:solidFill>
                <a:latin typeface="TT Norms Bold"/>
                <a:ea typeface="TT Norms Bold"/>
                <a:cs typeface="TT Norms Bold"/>
                <a:sym typeface="TT Norms Bold"/>
              </a:rPr>
              <a:t>Video duration: </a:t>
            </a:r>
            <a:r>
              <a:rPr lang="en-US" sz="3000">
                <a:solidFill>
                  <a:srgbClr val="000000"/>
                </a:solidFill>
                <a:latin typeface="TT Norms"/>
                <a:ea typeface="TT Norms"/>
                <a:cs typeface="TT Norms"/>
                <a:sym typeface="TT Norms"/>
              </a:rPr>
              <a:t>Tiktok videos between 12 and 17 seconds have the highest like counts</a:t>
            </a:r>
          </a:p>
          <a:p>
            <a:pPr algn="just">
              <a:lnSpc>
                <a:spcPts val="3600"/>
              </a:lnSpc>
            </a:pPr>
            <a:endParaRPr lang="en-US" sz="3000">
              <a:solidFill>
                <a:srgbClr val="000000"/>
              </a:solidFill>
              <a:latin typeface="TT Norms"/>
              <a:ea typeface="TT Norms"/>
              <a:cs typeface="TT Norms"/>
              <a:sym typeface="TT Norms"/>
            </a:endParaRPr>
          </a:p>
          <a:p>
            <a:pPr algn="l">
              <a:lnSpc>
                <a:spcPts val="3600"/>
              </a:lnSpc>
            </a:pPr>
            <a:r>
              <a:rPr lang="en-US" sz="3000" b="1">
                <a:solidFill>
                  <a:srgbClr val="000000"/>
                </a:solidFill>
                <a:latin typeface="TT Norms Bold"/>
                <a:ea typeface="TT Norms Bold"/>
                <a:cs typeface="TT Norms Bold"/>
                <a:sym typeface="TT Norms Bold"/>
              </a:rPr>
              <a:t>Follower Count: </a:t>
            </a:r>
            <a:r>
              <a:rPr lang="en-US" sz="3000">
                <a:solidFill>
                  <a:srgbClr val="000000"/>
                </a:solidFill>
                <a:latin typeface="TT Norms"/>
                <a:ea typeface="TT Norms"/>
                <a:cs typeface="TT Norms"/>
                <a:sym typeface="TT Norms"/>
              </a:rPr>
              <a:t>The higher the number of followers, the higher the engagement </a:t>
            </a:r>
          </a:p>
          <a:p>
            <a:pPr algn="l">
              <a:lnSpc>
                <a:spcPts val="3600"/>
              </a:lnSpc>
            </a:pPr>
            <a:endParaRPr lang="en-US" sz="3000">
              <a:solidFill>
                <a:srgbClr val="000000"/>
              </a:solidFill>
              <a:latin typeface="TT Norms"/>
              <a:ea typeface="TT Norms"/>
              <a:cs typeface="TT Norms"/>
              <a:sym typeface="TT Norms"/>
            </a:endParaRPr>
          </a:p>
          <a:p>
            <a:pPr algn="l">
              <a:lnSpc>
                <a:spcPts val="3600"/>
              </a:lnSpc>
            </a:pPr>
            <a:r>
              <a:rPr lang="en-US" sz="3000" b="1">
                <a:solidFill>
                  <a:srgbClr val="000000"/>
                </a:solidFill>
                <a:latin typeface="TT Norms Bold"/>
                <a:ea typeface="TT Norms Bold"/>
                <a:cs typeface="TT Norms Bold"/>
                <a:sym typeface="TT Norms Bold"/>
              </a:rPr>
              <a:t>Verified Account: </a:t>
            </a:r>
            <a:r>
              <a:rPr lang="en-US" sz="3000">
                <a:solidFill>
                  <a:srgbClr val="000000"/>
                </a:solidFill>
                <a:latin typeface="TT Norms"/>
                <a:ea typeface="TT Norms"/>
                <a:cs typeface="TT Norms"/>
                <a:sym typeface="TT Norms"/>
              </a:rPr>
              <a:t>Posts by verified accounts receive significantly higher likes</a:t>
            </a:r>
          </a:p>
          <a:p>
            <a:pPr algn="l">
              <a:lnSpc>
                <a:spcPts val="3600"/>
              </a:lnSpc>
            </a:pPr>
            <a:endParaRPr lang="en-US" sz="3000">
              <a:solidFill>
                <a:srgbClr val="000000"/>
              </a:solidFill>
              <a:latin typeface="TT Norms"/>
              <a:ea typeface="TT Norms"/>
              <a:cs typeface="TT Norms"/>
              <a:sym typeface="TT Norms"/>
            </a:endParaRPr>
          </a:p>
          <a:p>
            <a:pPr algn="l">
              <a:lnSpc>
                <a:spcPts val="3600"/>
              </a:lnSpc>
            </a:pPr>
            <a:r>
              <a:rPr lang="en-US" sz="3000" b="1">
                <a:solidFill>
                  <a:srgbClr val="000000"/>
                </a:solidFill>
                <a:latin typeface="TT Norms Bold"/>
                <a:ea typeface="TT Norms Bold"/>
                <a:cs typeface="TT Norms Bold"/>
                <a:sym typeface="TT Norms Bold"/>
              </a:rPr>
              <a:t>View count: </a:t>
            </a:r>
            <a:r>
              <a:rPr lang="en-US" sz="3000">
                <a:solidFill>
                  <a:srgbClr val="000000"/>
                </a:solidFill>
                <a:latin typeface="TT Norms"/>
                <a:ea typeface="TT Norms"/>
                <a:cs typeface="TT Norms"/>
                <a:sym typeface="TT Norms"/>
              </a:rPr>
              <a:t>Companies should focus on increasing exposure to increase engagement</a:t>
            </a:r>
          </a:p>
          <a:p>
            <a:pPr algn="l">
              <a:lnSpc>
                <a:spcPts val="3600"/>
              </a:lnSpc>
            </a:pPr>
            <a:endParaRPr lang="en-US" sz="3000">
              <a:solidFill>
                <a:srgbClr val="000000"/>
              </a:solidFill>
              <a:latin typeface="TT Norms"/>
              <a:ea typeface="TT Norms"/>
              <a:cs typeface="TT Norms"/>
              <a:sym typeface="TT Norms"/>
            </a:endParaRPr>
          </a:p>
          <a:p>
            <a:pPr algn="l">
              <a:lnSpc>
                <a:spcPts val="3600"/>
              </a:lnSpc>
            </a:pPr>
            <a:r>
              <a:rPr lang="en-US" sz="3000" b="1">
                <a:solidFill>
                  <a:srgbClr val="000000"/>
                </a:solidFill>
                <a:latin typeface="TT Norms Bold"/>
                <a:ea typeface="TT Norms Bold"/>
                <a:cs typeface="TT Norms Bold"/>
                <a:sym typeface="TT Norms Bold"/>
              </a:rPr>
              <a:t>Key suggestion: </a:t>
            </a:r>
            <a:r>
              <a:rPr lang="en-US" sz="3000">
                <a:solidFill>
                  <a:srgbClr val="000000"/>
                </a:solidFill>
                <a:latin typeface="TT Norms"/>
                <a:ea typeface="TT Norms"/>
                <a:cs typeface="TT Norms"/>
                <a:sym typeface="TT Norms"/>
              </a:rPr>
              <a:t>Paid promotions by celebrities or influencers for greater reach and engagement</a:t>
            </a:r>
          </a:p>
        </p:txBody>
      </p:sp>
    </p:spTree>
  </p:cSld>
  <p:clrMapOvr>
    <a:masterClrMapping/>
  </p:clrMapOvr>
  <p:transition>
    <p:wip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2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4000497"/>
            <a:ext cx="16115886" cy="29718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0"/>
              </a:lnSpc>
            </a:pPr>
            <a:r>
              <a:rPr lang="en-US" sz="24000" b="1" spc="-1920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Thank You</a:t>
            </a:r>
          </a:p>
        </p:txBody>
      </p:sp>
      <p:sp>
        <p:nvSpPr>
          <p:cNvPr id="3" name="Freeform 3"/>
          <p:cNvSpPr/>
          <p:nvPr/>
        </p:nvSpPr>
        <p:spPr>
          <a:xfrm rot="-237007">
            <a:off x="15250307" y="3787774"/>
            <a:ext cx="2820267" cy="6409698"/>
          </a:xfrm>
          <a:custGeom>
            <a:avLst/>
            <a:gdLst/>
            <a:ahLst/>
            <a:cxnLst/>
            <a:rect l="l" t="t" r="r" b="b"/>
            <a:pathLst>
              <a:path w="2820267" h="6409698">
                <a:moveTo>
                  <a:pt x="0" y="0"/>
                </a:moveTo>
                <a:lnTo>
                  <a:pt x="2820267" y="0"/>
                </a:lnTo>
                <a:lnTo>
                  <a:pt x="2820267" y="6409698"/>
                </a:lnTo>
                <a:lnTo>
                  <a:pt x="0" y="64096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SG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2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6314491"/>
            <a:ext cx="5125819" cy="3972509"/>
          </a:xfrm>
          <a:custGeom>
            <a:avLst/>
            <a:gdLst/>
            <a:ahLst/>
            <a:cxnLst/>
            <a:rect l="l" t="t" r="r" b="b"/>
            <a:pathLst>
              <a:path w="5125819" h="3972509">
                <a:moveTo>
                  <a:pt x="0" y="0"/>
                </a:moveTo>
                <a:lnTo>
                  <a:pt x="5125819" y="0"/>
                </a:lnTo>
                <a:lnTo>
                  <a:pt x="5125819" y="3972509"/>
                </a:lnTo>
                <a:lnTo>
                  <a:pt x="0" y="39725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SG" altLang="en-US"/>
          </a:p>
        </p:txBody>
      </p:sp>
      <p:sp>
        <p:nvSpPr>
          <p:cNvPr id="3" name="Freeform 3"/>
          <p:cNvSpPr/>
          <p:nvPr/>
        </p:nvSpPr>
        <p:spPr>
          <a:xfrm rot="996051">
            <a:off x="-1688253" y="-1028700"/>
            <a:ext cx="4645118" cy="4114800"/>
          </a:xfrm>
          <a:custGeom>
            <a:avLst/>
            <a:gdLst/>
            <a:ahLst/>
            <a:cxnLst/>
            <a:rect l="l" t="t" r="r" b="b"/>
            <a:pathLst>
              <a:path w="4645118" h="4114800">
                <a:moveTo>
                  <a:pt x="0" y="0"/>
                </a:moveTo>
                <a:lnTo>
                  <a:pt x="4645117" y="0"/>
                </a:lnTo>
                <a:lnTo>
                  <a:pt x="464511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SG" altLang="en-US"/>
          </a:p>
        </p:txBody>
      </p:sp>
      <p:sp>
        <p:nvSpPr>
          <p:cNvPr id="4" name="TextBox 4"/>
          <p:cNvSpPr txBox="1"/>
          <p:nvPr/>
        </p:nvSpPr>
        <p:spPr>
          <a:xfrm>
            <a:off x="6322682" y="3087073"/>
            <a:ext cx="9211619" cy="17849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119"/>
              </a:lnSpc>
            </a:pPr>
            <a:r>
              <a:rPr lang="en-US" sz="8999" b="1">
                <a:solidFill>
                  <a:srgbClr val="000000"/>
                </a:solidFill>
                <a:latin typeface="TT Norms Bold"/>
                <a:ea typeface="TT Norms Bold"/>
                <a:cs typeface="TT Norms Bold"/>
                <a:sym typeface="TT Norms Bold"/>
              </a:rPr>
              <a:t>factors affect the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15583" y="1683789"/>
            <a:ext cx="16299888" cy="1695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447"/>
              </a:lnSpc>
            </a:pPr>
            <a:r>
              <a:rPr lang="en-US" sz="8599" b="1">
                <a:solidFill>
                  <a:srgbClr val="000000"/>
                </a:solidFill>
                <a:latin typeface="TT Norms Bold"/>
                <a:ea typeface="TT Norms Bold"/>
                <a:cs typeface="TT Norms Bold"/>
                <a:sym typeface="TT Norms Bold"/>
              </a:rPr>
              <a:t>How do various posting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144000" y="6170948"/>
            <a:ext cx="8831035" cy="19716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799"/>
              </a:lnSpc>
            </a:pPr>
            <a:r>
              <a:rPr lang="en-US" sz="9999" b="1">
                <a:solidFill>
                  <a:srgbClr val="000000"/>
                </a:solidFill>
                <a:latin typeface="TT Norms Bold"/>
                <a:ea typeface="TT Norms Bold"/>
                <a:cs typeface="TT Norms Bold"/>
                <a:sym typeface="TT Norms Bold"/>
              </a:rPr>
              <a:t>TikTok post?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576948" y="4576792"/>
            <a:ext cx="9682352" cy="18429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623"/>
              </a:lnSpc>
            </a:pPr>
            <a:r>
              <a:rPr lang="en-US" sz="9299" b="1">
                <a:solidFill>
                  <a:srgbClr val="000000"/>
                </a:solidFill>
                <a:latin typeface="TT Norms Bold"/>
                <a:ea typeface="TT Norms Bold"/>
                <a:cs typeface="TT Norms Bold"/>
                <a:sym typeface="TT Norms Bold"/>
              </a:rPr>
              <a:t>engagement of a</a:t>
            </a:r>
          </a:p>
        </p:txBody>
      </p:sp>
    </p:spTree>
  </p:cSld>
  <p:clrMapOvr>
    <a:masterClrMapping/>
  </p:clrMapOvr>
  <p:transition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2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2795090"/>
            <a:ext cx="15504828" cy="4267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500" b="1">
                <a:solidFill>
                  <a:srgbClr val="000000"/>
                </a:solidFill>
                <a:latin typeface="TT Norms Bold"/>
                <a:ea typeface="TT Norms Bold"/>
                <a:cs typeface="TT Norms Bold"/>
                <a:sym typeface="TT Norms Bold"/>
              </a:rPr>
              <a:t>Goal</a:t>
            </a:r>
            <a:r>
              <a:rPr lang="en-US" sz="3500">
                <a:solidFill>
                  <a:srgbClr val="000000"/>
                </a:solidFill>
                <a:latin typeface="TT Norms"/>
                <a:ea typeface="TT Norms"/>
                <a:cs typeface="TT Norms"/>
                <a:sym typeface="TT Norms"/>
              </a:rPr>
              <a:t>: Analyze the different factors that affect TikTok engagement, measured by the number of likes a video receives.</a:t>
            </a:r>
          </a:p>
          <a:p>
            <a:pPr algn="l">
              <a:lnSpc>
                <a:spcPts val="4200"/>
              </a:lnSpc>
            </a:pPr>
            <a:endParaRPr lang="en-US" sz="3500">
              <a:solidFill>
                <a:srgbClr val="000000"/>
              </a:solidFill>
              <a:latin typeface="TT Norms"/>
              <a:ea typeface="TT Norms"/>
              <a:cs typeface="TT Norms"/>
              <a:sym typeface="TT Norms"/>
            </a:endParaRPr>
          </a:p>
          <a:p>
            <a:pPr algn="l">
              <a:lnSpc>
                <a:spcPts val="4200"/>
              </a:lnSpc>
            </a:pPr>
            <a:r>
              <a:rPr lang="en-US" sz="3500">
                <a:solidFill>
                  <a:srgbClr val="000000"/>
                </a:solidFill>
                <a:latin typeface="TT Norms"/>
                <a:ea typeface="TT Norms"/>
                <a:cs typeface="TT Norms"/>
                <a:sym typeface="TT Norms"/>
              </a:rPr>
              <a:t>Likes are a passive </a:t>
            </a:r>
            <a:r>
              <a:rPr lang="en-US" sz="3500" b="1">
                <a:solidFill>
                  <a:srgbClr val="000000"/>
                </a:solidFill>
                <a:latin typeface="TT Norms Bold"/>
                <a:ea typeface="TT Norms Bold"/>
                <a:cs typeface="TT Norms Bold"/>
                <a:sym typeface="TT Norms Bold"/>
              </a:rPr>
              <a:t>sign of interest</a:t>
            </a:r>
            <a:r>
              <a:rPr lang="en-US" sz="3500">
                <a:solidFill>
                  <a:srgbClr val="000000"/>
                </a:solidFill>
                <a:latin typeface="TT Norms"/>
                <a:ea typeface="TT Norms"/>
                <a:cs typeface="TT Norms"/>
                <a:sym typeface="TT Norms"/>
              </a:rPr>
              <a:t> from users.</a:t>
            </a:r>
          </a:p>
          <a:p>
            <a:pPr algn="l">
              <a:lnSpc>
                <a:spcPts val="4200"/>
              </a:lnSpc>
            </a:pPr>
            <a:endParaRPr lang="en-US" sz="3500">
              <a:solidFill>
                <a:srgbClr val="000000"/>
              </a:solidFill>
              <a:latin typeface="TT Norms"/>
              <a:ea typeface="TT Norms"/>
              <a:cs typeface="TT Norms"/>
              <a:sym typeface="TT Norms"/>
            </a:endParaRPr>
          </a:p>
          <a:p>
            <a:pPr algn="l">
              <a:lnSpc>
                <a:spcPts val="4200"/>
              </a:lnSpc>
            </a:pPr>
            <a:r>
              <a:rPr lang="en-US" sz="3500">
                <a:solidFill>
                  <a:srgbClr val="000000"/>
                </a:solidFill>
                <a:latin typeface="TT Norms"/>
                <a:ea typeface="TT Norms"/>
                <a:cs typeface="TT Norms"/>
                <a:sym typeface="TT Norms"/>
              </a:rPr>
              <a:t>Insights help refine strategies to increase engagement of target audience</a:t>
            </a:r>
          </a:p>
          <a:p>
            <a:pPr algn="l">
              <a:lnSpc>
                <a:spcPts val="4200"/>
              </a:lnSpc>
            </a:pPr>
            <a:endParaRPr lang="en-US" sz="3500">
              <a:solidFill>
                <a:srgbClr val="000000"/>
              </a:solidFill>
              <a:latin typeface="TT Norms"/>
              <a:ea typeface="TT Norms"/>
              <a:cs typeface="TT Norms"/>
              <a:sym typeface="TT Norms"/>
            </a:endParaRPr>
          </a:p>
          <a:p>
            <a:pPr algn="ctr">
              <a:lnSpc>
                <a:spcPts val="4200"/>
              </a:lnSpc>
            </a:pPr>
            <a:r>
              <a:rPr lang="en-US" sz="3500" b="1">
                <a:solidFill>
                  <a:srgbClr val="000000"/>
                </a:solidFill>
                <a:latin typeface="TT Norms Bold"/>
                <a:ea typeface="TT Norms Bold"/>
                <a:cs typeface="TT Norms Bold"/>
                <a:sym typeface="TT Norms Bold"/>
              </a:rPr>
              <a:t>Higher engagement = Higher conversion = Higher revenue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-1457902" y="9258300"/>
            <a:ext cx="5470308" cy="842264"/>
            <a:chOff x="0" y="0"/>
            <a:chExt cx="1440740" cy="22183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440740" cy="221831"/>
            </a:xfrm>
            <a:custGeom>
              <a:avLst/>
              <a:gdLst/>
              <a:ahLst/>
              <a:cxnLst/>
              <a:rect l="l" t="t" r="r" b="b"/>
              <a:pathLst>
                <a:path w="1440740" h="221831">
                  <a:moveTo>
                    <a:pt x="72178" y="0"/>
                  </a:moveTo>
                  <a:lnTo>
                    <a:pt x="1368561" y="0"/>
                  </a:lnTo>
                  <a:cubicBezTo>
                    <a:pt x="1408424" y="0"/>
                    <a:pt x="1440740" y="32315"/>
                    <a:pt x="1440740" y="72178"/>
                  </a:cubicBezTo>
                  <a:lnTo>
                    <a:pt x="1440740" y="149652"/>
                  </a:lnTo>
                  <a:cubicBezTo>
                    <a:pt x="1440740" y="189515"/>
                    <a:pt x="1408424" y="221831"/>
                    <a:pt x="1368561" y="221831"/>
                  </a:cubicBezTo>
                  <a:lnTo>
                    <a:pt x="72178" y="221831"/>
                  </a:lnTo>
                  <a:cubicBezTo>
                    <a:pt x="32315" y="221831"/>
                    <a:pt x="0" y="189515"/>
                    <a:pt x="0" y="149652"/>
                  </a:cubicBezTo>
                  <a:lnTo>
                    <a:pt x="0" y="72178"/>
                  </a:lnTo>
                  <a:cubicBezTo>
                    <a:pt x="0" y="32315"/>
                    <a:pt x="32315" y="0"/>
                    <a:pt x="72178" y="0"/>
                  </a:cubicBezTo>
                  <a:close/>
                </a:path>
              </a:pathLst>
            </a:custGeom>
            <a:solidFill>
              <a:srgbClr val="E4A4BD"/>
            </a:solidFill>
          </p:spPr>
          <p:txBody>
            <a:bodyPr/>
            <a:lstStyle/>
            <a:p>
              <a:endParaRPr lang="zh-SG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61925"/>
              <a:ext cx="1440740" cy="3837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00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971550" y="860759"/>
            <a:ext cx="14590939" cy="15430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1250"/>
              </a:lnSpc>
            </a:pPr>
            <a:r>
              <a:rPr lang="en-US" sz="12500" b="1" spc="-1000">
                <a:solidFill>
                  <a:srgbClr val="000000"/>
                </a:solidFill>
                <a:latin typeface="TT Norms Bold"/>
                <a:ea typeface="TT Norms Bold"/>
                <a:cs typeface="TT Norms Bold"/>
                <a:sym typeface="TT Norms Bold"/>
              </a:rPr>
              <a:t>Problem Definition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7453570"/>
            <a:ext cx="5597989" cy="457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 i="1">
                <a:solidFill>
                  <a:srgbClr val="000000"/>
                </a:solidFill>
                <a:latin typeface="TT Fors Italics"/>
                <a:ea typeface="TT Fors Italics"/>
                <a:cs typeface="TT Fors Italics"/>
                <a:sym typeface="TT Fors Italics"/>
              </a:rPr>
              <a:t>Dataset used: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8053645"/>
            <a:ext cx="10830267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3500">
                <a:solidFill>
                  <a:srgbClr val="000000"/>
                </a:solidFill>
                <a:latin typeface="TT Norms"/>
                <a:ea typeface="TT Norms"/>
                <a:cs typeface="TT Norms"/>
                <a:sym typeface="TT Norms"/>
              </a:rPr>
              <a:t>TikTok - Posts.csv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43655" y="9212707"/>
            <a:ext cx="3868750" cy="695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00"/>
              </a:lnSpc>
              <a:spcBef>
                <a:spcPct val="0"/>
              </a:spcBef>
            </a:pPr>
            <a:r>
              <a:rPr lang="en-US" sz="3000" b="1">
                <a:solidFill>
                  <a:srgbClr val="000000"/>
                </a:solidFill>
                <a:latin typeface="TT Norms Bold"/>
                <a:ea typeface="TT Norms Bold"/>
                <a:cs typeface="TT Norms Bold"/>
                <a:sym typeface="TT Norms Bold"/>
              </a:rPr>
              <a:t>Problem formulation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AA5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457902" y="9258300"/>
            <a:ext cx="5470308" cy="842264"/>
            <a:chOff x="0" y="0"/>
            <a:chExt cx="1440740" cy="22183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440740" cy="221831"/>
            </a:xfrm>
            <a:custGeom>
              <a:avLst/>
              <a:gdLst/>
              <a:ahLst/>
              <a:cxnLst/>
              <a:rect l="l" t="t" r="r" b="b"/>
              <a:pathLst>
                <a:path w="1440740" h="221831">
                  <a:moveTo>
                    <a:pt x="72178" y="0"/>
                  </a:moveTo>
                  <a:lnTo>
                    <a:pt x="1368561" y="0"/>
                  </a:lnTo>
                  <a:cubicBezTo>
                    <a:pt x="1408424" y="0"/>
                    <a:pt x="1440740" y="32315"/>
                    <a:pt x="1440740" y="72178"/>
                  </a:cubicBezTo>
                  <a:lnTo>
                    <a:pt x="1440740" y="149652"/>
                  </a:lnTo>
                  <a:cubicBezTo>
                    <a:pt x="1440740" y="189515"/>
                    <a:pt x="1408424" y="221831"/>
                    <a:pt x="1368561" y="221831"/>
                  </a:cubicBezTo>
                  <a:lnTo>
                    <a:pt x="72178" y="221831"/>
                  </a:lnTo>
                  <a:cubicBezTo>
                    <a:pt x="32315" y="221831"/>
                    <a:pt x="0" y="189515"/>
                    <a:pt x="0" y="149652"/>
                  </a:cubicBezTo>
                  <a:lnTo>
                    <a:pt x="0" y="72178"/>
                  </a:lnTo>
                  <a:cubicBezTo>
                    <a:pt x="0" y="32315"/>
                    <a:pt x="32315" y="0"/>
                    <a:pt x="72178" y="0"/>
                  </a:cubicBezTo>
                  <a:close/>
                </a:path>
              </a:pathLst>
            </a:custGeom>
            <a:solidFill>
              <a:srgbClr val="E4A4BD"/>
            </a:solidFill>
          </p:spPr>
          <p:txBody>
            <a:bodyPr/>
            <a:lstStyle/>
            <a:p>
              <a:endParaRPr lang="zh-SG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161925"/>
              <a:ext cx="1440740" cy="3837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8121101" y="2706485"/>
            <a:ext cx="7135954" cy="4095417"/>
          </a:xfrm>
          <a:custGeom>
            <a:avLst/>
            <a:gdLst/>
            <a:ahLst/>
            <a:cxnLst/>
            <a:rect l="l" t="t" r="r" b="b"/>
            <a:pathLst>
              <a:path w="7135954" h="4095417">
                <a:moveTo>
                  <a:pt x="0" y="0"/>
                </a:moveTo>
                <a:lnTo>
                  <a:pt x="7135954" y="0"/>
                </a:lnTo>
                <a:lnTo>
                  <a:pt x="7135954" y="4095418"/>
                </a:lnTo>
                <a:lnTo>
                  <a:pt x="0" y="40954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zh-SG" altLang="en-US"/>
          </a:p>
        </p:txBody>
      </p:sp>
      <p:sp>
        <p:nvSpPr>
          <p:cNvPr id="6" name="TextBox 6"/>
          <p:cNvSpPr txBox="1"/>
          <p:nvPr/>
        </p:nvSpPr>
        <p:spPr>
          <a:xfrm>
            <a:off x="570699" y="931565"/>
            <a:ext cx="17146602" cy="14192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349"/>
              </a:lnSpc>
            </a:pPr>
            <a:r>
              <a:rPr lang="en-US" sz="11499" b="1" spc="-919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Exploratory Data Analysis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43655" y="9212707"/>
            <a:ext cx="3868750" cy="695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00"/>
              </a:lnSpc>
              <a:spcBef>
                <a:spcPct val="0"/>
              </a:spcBef>
            </a:pPr>
            <a:r>
              <a:rPr lang="en-US" sz="3000" b="1">
                <a:solidFill>
                  <a:srgbClr val="000000"/>
                </a:solidFill>
                <a:latin typeface="TT Norms Bold"/>
                <a:ea typeface="TT Norms Bold"/>
                <a:cs typeface="TT Norms Bold"/>
                <a:sym typeface="TT Norms Bold"/>
              </a:rPr>
              <a:t>Exploratory analysis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483821" y="7131494"/>
            <a:ext cx="13009165" cy="25479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74"/>
              </a:lnSpc>
            </a:pPr>
            <a:r>
              <a:rPr lang="en-US" sz="4499" b="1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Numerical variables:</a:t>
            </a:r>
          </a:p>
          <a:p>
            <a:pPr algn="ctr">
              <a:lnSpc>
                <a:spcPts val="4050"/>
              </a:lnSpc>
            </a:pPr>
            <a:r>
              <a:rPr lang="en-US" sz="300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create_time, digg_count, play_count, video_duration, profile_followers</a:t>
            </a:r>
          </a:p>
          <a:p>
            <a:pPr algn="ctr">
              <a:lnSpc>
                <a:spcPts val="6074"/>
              </a:lnSpc>
            </a:pPr>
            <a:r>
              <a:rPr lang="en-US" sz="4499" b="1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Categorical variables:</a:t>
            </a:r>
          </a:p>
          <a:p>
            <a:pPr algn="ctr">
              <a:lnSpc>
                <a:spcPts val="4050"/>
              </a:lnSpc>
            </a:pPr>
            <a:r>
              <a:rPr lang="en-US" sz="300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is_verified, weekday, Duration Category, Followers Category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77252" y="2988542"/>
            <a:ext cx="5517036" cy="3524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24"/>
              </a:lnSpc>
            </a:pPr>
            <a:r>
              <a:rPr lang="en-US" sz="3499" b="1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Number of rows: 1000</a:t>
            </a:r>
          </a:p>
          <a:p>
            <a:pPr algn="l">
              <a:lnSpc>
                <a:spcPts val="4724"/>
              </a:lnSpc>
            </a:pPr>
            <a:endParaRPr lang="en-US" sz="3499" b="1">
              <a:solidFill>
                <a:srgbClr val="FFFFFF"/>
              </a:solidFill>
              <a:latin typeface="TT Norms Bold"/>
              <a:ea typeface="TT Norms Bold"/>
              <a:cs typeface="TT Norms Bold"/>
              <a:sym typeface="TT Norms Bold"/>
            </a:endParaRPr>
          </a:p>
          <a:p>
            <a:pPr algn="l">
              <a:lnSpc>
                <a:spcPts val="4724"/>
              </a:lnSpc>
            </a:pPr>
            <a:r>
              <a:rPr lang="en-US" sz="3499" b="1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Number of columns: 37</a:t>
            </a:r>
          </a:p>
          <a:p>
            <a:pPr algn="l">
              <a:lnSpc>
                <a:spcPts val="4724"/>
              </a:lnSpc>
            </a:pPr>
            <a:r>
              <a:rPr lang="en-US" sz="3499" b="1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- 3 Boolean variables</a:t>
            </a:r>
          </a:p>
          <a:p>
            <a:pPr algn="l">
              <a:lnSpc>
                <a:spcPts val="4724"/>
              </a:lnSpc>
            </a:pPr>
            <a:r>
              <a:rPr lang="en-US" sz="3499" b="1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- 12 Numeric variables</a:t>
            </a:r>
          </a:p>
          <a:p>
            <a:pPr algn="l">
              <a:lnSpc>
                <a:spcPts val="4724"/>
              </a:lnSpc>
            </a:pPr>
            <a:r>
              <a:rPr lang="en-US" sz="3499" b="1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- 22 Categorical variables</a:t>
            </a:r>
          </a:p>
        </p:txBody>
      </p:sp>
    </p:spTree>
  </p:cSld>
  <p:clrMapOvr>
    <a:masterClrMapping/>
  </p:clrMapOvr>
  <p:transition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AA5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/>
          <p:cNvGraphicFramePr>
            <a:graphicFrameLocks noGrp="1"/>
          </p:cNvGraphicFramePr>
          <p:nvPr/>
        </p:nvGraphicFramePr>
        <p:xfrm>
          <a:off x="1522719" y="3434884"/>
          <a:ext cx="15242562" cy="4048125"/>
        </p:xfrm>
        <a:graphic>
          <a:graphicData uri="http://schemas.openxmlformats.org/drawingml/2006/table">
            <a:tbl>
              <a:tblPr/>
              <a:tblGrid>
                <a:gridCol w="152425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428750"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ts val="6306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5299" b="1">
                          <a:solidFill>
                            <a:srgbClr val="FFFFFF"/>
                          </a:solidFill>
                          <a:latin typeface="TT Norms Bold"/>
                          <a:ea typeface="TT Norms Bold"/>
                          <a:cs typeface="TT Norms Bold"/>
                          <a:sym typeface="TT Norms Bold"/>
                        </a:rPr>
                        <a:t>ANALYSIS DONE:</a:t>
                      </a:r>
                      <a:endParaRPr lang="en-US" sz="1100"/>
                    </a:p>
                  </a:txBody>
                  <a:tcPr marL="152400" marR="152400" marT="152400" marB="152400" anchor="ctr">
                    <a:lnL w="0" cap="flat" cmpd="sng" algn="ctr">
                      <a:solidFill>
                        <a:srgbClr val="F8F3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8F3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8F3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8F3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71625"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ts val="4164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3499" b="1">
                          <a:solidFill>
                            <a:srgbClr val="FFFFFF"/>
                          </a:solidFill>
                          <a:latin typeface="TT Norms Bold"/>
                          <a:ea typeface="TT Norms Bold"/>
                          <a:cs typeface="TT Norms Bold"/>
                          <a:sym typeface="TT Norms Bold"/>
                        </a:rPr>
                        <a:t>Distribution analysis of numerical variables using boxplots, histograms and violin plots, and correlation analysis</a:t>
                      </a:r>
                      <a:endParaRPr lang="en-US" sz="1100"/>
                    </a:p>
                  </a:txBody>
                  <a:tcPr marL="152400" marR="152400" marT="152400" marB="152400" anchor="ctr">
                    <a:lnL w="0" cap="flat" cmpd="sng" algn="ctr">
                      <a:solidFill>
                        <a:srgbClr val="F8F3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8F3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8F3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8F3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47750">
                <a:tc>
                  <a:txBody>
                    <a:bodyPr/>
                    <a:lstStyle/>
                    <a:p>
                      <a:pPr algn="l">
                        <a:lnSpc>
                          <a:spcPts val="4164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3499" b="1">
                          <a:solidFill>
                            <a:srgbClr val="FFFFFF"/>
                          </a:solidFill>
                          <a:latin typeface="TT Norms Bold"/>
                          <a:ea typeface="TT Norms Bold"/>
                          <a:cs typeface="TT Norms Bold"/>
                          <a:sym typeface="TT Norms Bold"/>
                        </a:rPr>
                        <a:t>Analysis of catergorical variables using bar charts and boxplots</a:t>
                      </a:r>
                      <a:endParaRPr lang="en-US" sz="1100"/>
                    </a:p>
                  </a:txBody>
                  <a:tcPr marL="152400" marR="152400" marT="152400" marB="152400" anchor="ctr">
                    <a:lnL w="0" cap="flat" cmpd="sng" algn="ctr">
                      <a:solidFill>
                        <a:srgbClr val="F8F3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8F3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8F3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8F3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3" name="Group 3"/>
          <p:cNvGrpSpPr/>
          <p:nvPr/>
        </p:nvGrpSpPr>
        <p:grpSpPr>
          <a:xfrm>
            <a:off x="-1457902" y="9258300"/>
            <a:ext cx="5470308" cy="842264"/>
            <a:chOff x="0" y="0"/>
            <a:chExt cx="1440740" cy="22183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440740" cy="221831"/>
            </a:xfrm>
            <a:custGeom>
              <a:avLst/>
              <a:gdLst/>
              <a:ahLst/>
              <a:cxnLst/>
              <a:rect l="l" t="t" r="r" b="b"/>
              <a:pathLst>
                <a:path w="1440740" h="221831">
                  <a:moveTo>
                    <a:pt x="72178" y="0"/>
                  </a:moveTo>
                  <a:lnTo>
                    <a:pt x="1368561" y="0"/>
                  </a:lnTo>
                  <a:cubicBezTo>
                    <a:pt x="1408424" y="0"/>
                    <a:pt x="1440740" y="32315"/>
                    <a:pt x="1440740" y="72178"/>
                  </a:cubicBezTo>
                  <a:lnTo>
                    <a:pt x="1440740" y="149652"/>
                  </a:lnTo>
                  <a:cubicBezTo>
                    <a:pt x="1440740" y="189515"/>
                    <a:pt x="1408424" y="221831"/>
                    <a:pt x="1368561" y="221831"/>
                  </a:cubicBezTo>
                  <a:lnTo>
                    <a:pt x="72178" y="221831"/>
                  </a:lnTo>
                  <a:cubicBezTo>
                    <a:pt x="32315" y="221831"/>
                    <a:pt x="0" y="189515"/>
                    <a:pt x="0" y="149652"/>
                  </a:cubicBezTo>
                  <a:lnTo>
                    <a:pt x="0" y="72178"/>
                  </a:lnTo>
                  <a:cubicBezTo>
                    <a:pt x="0" y="32315"/>
                    <a:pt x="32315" y="0"/>
                    <a:pt x="72178" y="0"/>
                  </a:cubicBezTo>
                  <a:close/>
                </a:path>
              </a:pathLst>
            </a:custGeom>
            <a:solidFill>
              <a:srgbClr val="E4A4BD"/>
            </a:solidFill>
          </p:spPr>
          <p:txBody>
            <a:bodyPr/>
            <a:lstStyle/>
            <a:p>
              <a:endParaRPr lang="zh-SG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61925"/>
              <a:ext cx="1440740" cy="3837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00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570699" y="931565"/>
            <a:ext cx="17146602" cy="14192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349"/>
              </a:lnSpc>
            </a:pPr>
            <a:r>
              <a:rPr lang="en-US" sz="11499" b="1" spc="-919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Exploratory Data Analysis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43655" y="9212707"/>
            <a:ext cx="3868750" cy="695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00"/>
              </a:lnSpc>
              <a:spcBef>
                <a:spcPct val="0"/>
              </a:spcBef>
            </a:pPr>
            <a:r>
              <a:rPr lang="en-US" sz="3000" b="1">
                <a:solidFill>
                  <a:srgbClr val="000000"/>
                </a:solidFill>
                <a:latin typeface="TT Norms Bold"/>
                <a:ea typeface="TT Norms Bold"/>
                <a:cs typeface="TT Norms Bold"/>
                <a:sym typeface="TT Norms Bold"/>
              </a:rPr>
              <a:t>Exploratory analysis</a:t>
            </a:r>
          </a:p>
        </p:txBody>
      </p:sp>
    </p:spTree>
  </p:cSld>
  <p:clrMapOvr>
    <a:masterClrMapping/>
  </p:clrMapOvr>
  <p:transition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2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457902" y="9258300"/>
            <a:ext cx="5470308" cy="842264"/>
            <a:chOff x="0" y="0"/>
            <a:chExt cx="1440740" cy="22183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440740" cy="221831"/>
            </a:xfrm>
            <a:custGeom>
              <a:avLst/>
              <a:gdLst/>
              <a:ahLst/>
              <a:cxnLst/>
              <a:rect l="l" t="t" r="r" b="b"/>
              <a:pathLst>
                <a:path w="1440740" h="221831">
                  <a:moveTo>
                    <a:pt x="72178" y="0"/>
                  </a:moveTo>
                  <a:lnTo>
                    <a:pt x="1368561" y="0"/>
                  </a:lnTo>
                  <a:cubicBezTo>
                    <a:pt x="1408424" y="0"/>
                    <a:pt x="1440740" y="32315"/>
                    <a:pt x="1440740" y="72178"/>
                  </a:cubicBezTo>
                  <a:lnTo>
                    <a:pt x="1440740" y="149652"/>
                  </a:lnTo>
                  <a:cubicBezTo>
                    <a:pt x="1440740" y="189515"/>
                    <a:pt x="1408424" y="221831"/>
                    <a:pt x="1368561" y="221831"/>
                  </a:cubicBezTo>
                  <a:lnTo>
                    <a:pt x="72178" y="221831"/>
                  </a:lnTo>
                  <a:cubicBezTo>
                    <a:pt x="32315" y="221831"/>
                    <a:pt x="0" y="189515"/>
                    <a:pt x="0" y="149652"/>
                  </a:cubicBezTo>
                  <a:lnTo>
                    <a:pt x="0" y="72178"/>
                  </a:lnTo>
                  <a:cubicBezTo>
                    <a:pt x="0" y="32315"/>
                    <a:pt x="32315" y="0"/>
                    <a:pt x="72178" y="0"/>
                  </a:cubicBezTo>
                  <a:close/>
                </a:path>
              </a:pathLst>
            </a:custGeom>
            <a:solidFill>
              <a:srgbClr val="E4A4BD"/>
            </a:solidFill>
          </p:spPr>
          <p:txBody>
            <a:bodyPr/>
            <a:lstStyle/>
            <a:p>
              <a:endParaRPr lang="zh-SG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161925"/>
              <a:ext cx="1440740" cy="3837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893645" y="1468948"/>
            <a:ext cx="10261215" cy="7580287"/>
          </a:xfrm>
          <a:custGeom>
            <a:avLst/>
            <a:gdLst/>
            <a:ahLst/>
            <a:cxnLst/>
            <a:rect l="l" t="t" r="r" b="b"/>
            <a:pathLst>
              <a:path w="10261215" h="7580287">
                <a:moveTo>
                  <a:pt x="0" y="0"/>
                </a:moveTo>
                <a:lnTo>
                  <a:pt x="10261215" y="0"/>
                </a:lnTo>
                <a:lnTo>
                  <a:pt x="10261215" y="7580286"/>
                </a:lnTo>
                <a:lnTo>
                  <a:pt x="0" y="758028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3808" t="-30825" r="-3763" b="-11999"/>
            </a:stretch>
          </a:blipFill>
        </p:spPr>
        <p:txBody>
          <a:bodyPr/>
          <a:lstStyle/>
          <a:p>
            <a:endParaRPr lang="zh-SG" altLang="en-US"/>
          </a:p>
        </p:txBody>
      </p:sp>
      <p:grpSp>
        <p:nvGrpSpPr>
          <p:cNvPr id="6" name="Group 6"/>
          <p:cNvGrpSpPr/>
          <p:nvPr/>
        </p:nvGrpSpPr>
        <p:grpSpPr>
          <a:xfrm>
            <a:off x="893645" y="6807941"/>
            <a:ext cx="2551448" cy="2241293"/>
            <a:chOff x="0" y="0"/>
            <a:chExt cx="635237" cy="55801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237" cy="558018"/>
            </a:xfrm>
            <a:custGeom>
              <a:avLst/>
              <a:gdLst/>
              <a:ahLst/>
              <a:cxnLst/>
              <a:rect l="l" t="t" r="r" b="b"/>
              <a:pathLst>
                <a:path w="635237" h="558018">
                  <a:moveTo>
                    <a:pt x="0" y="0"/>
                  </a:moveTo>
                  <a:lnTo>
                    <a:pt x="635237" y="0"/>
                  </a:lnTo>
                  <a:lnTo>
                    <a:pt x="635237" y="558018"/>
                  </a:lnTo>
                  <a:lnTo>
                    <a:pt x="0" y="55801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zh-SG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161925"/>
              <a:ext cx="635237" cy="7199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00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2114467" y="4444714"/>
            <a:ext cx="5775726" cy="2057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2932" lvl="1" indent="-291466" algn="l">
              <a:lnSpc>
                <a:spcPts val="3240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TT Norms"/>
                <a:ea typeface="TT Norms"/>
                <a:cs typeface="TT Norms"/>
                <a:sym typeface="TT Norms"/>
              </a:rPr>
              <a:t>Highest correlation between play_count and digg_count</a:t>
            </a:r>
          </a:p>
          <a:p>
            <a:pPr algn="l">
              <a:lnSpc>
                <a:spcPts val="3240"/>
              </a:lnSpc>
            </a:pPr>
            <a:endParaRPr lang="en-US" sz="2700">
              <a:solidFill>
                <a:srgbClr val="000000"/>
              </a:solidFill>
              <a:latin typeface="TT Norms"/>
              <a:ea typeface="TT Norms"/>
              <a:cs typeface="TT Norms"/>
              <a:sym typeface="TT Norms"/>
            </a:endParaRPr>
          </a:p>
          <a:p>
            <a:pPr marL="582932" lvl="1" indent="-291466" algn="l">
              <a:lnSpc>
                <a:spcPts val="3240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TT Norms"/>
                <a:ea typeface="TT Norms"/>
                <a:cs typeface="TT Norms"/>
                <a:sym typeface="TT Norms"/>
              </a:rPr>
              <a:t>Lowest correlation between video_duration and digg_count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0" y="9212707"/>
            <a:ext cx="3868750" cy="695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00"/>
              </a:lnSpc>
              <a:spcBef>
                <a:spcPct val="0"/>
              </a:spcBef>
            </a:pPr>
            <a:r>
              <a:rPr lang="en-US" sz="3000" b="1">
                <a:solidFill>
                  <a:srgbClr val="000000"/>
                </a:solidFill>
                <a:latin typeface="TT Norms Bold"/>
                <a:ea typeface="TT Norms Bold"/>
                <a:cs typeface="TT Norms Bold"/>
                <a:sym typeface="TT Norms Bold"/>
              </a:rPr>
              <a:t>Statistical description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0" y="660469"/>
            <a:ext cx="18288000" cy="5994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383"/>
              </a:lnSpc>
            </a:pPr>
            <a:r>
              <a:rPr lang="en-US" sz="4870" b="1" spc="-389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Correlation matrix for numerical variables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3445093" y="6807941"/>
            <a:ext cx="2071091" cy="2241293"/>
            <a:chOff x="0" y="0"/>
            <a:chExt cx="515642" cy="55801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515642" cy="558018"/>
            </a:xfrm>
            <a:custGeom>
              <a:avLst/>
              <a:gdLst/>
              <a:ahLst/>
              <a:cxnLst/>
              <a:rect l="l" t="t" r="r" b="b"/>
              <a:pathLst>
                <a:path w="515642" h="558018">
                  <a:moveTo>
                    <a:pt x="0" y="0"/>
                  </a:moveTo>
                  <a:lnTo>
                    <a:pt x="515642" y="0"/>
                  </a:lnTo>
                  <a:lnTo>
                    <a:pt x="515642" y="558018"/>
                  </a:lnTo>
                  <a:lnTo>
                    <a:pt x="0" y="55801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zh-SG" alt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161925"/>
              <a:ext cx="515642" cy="7199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00"/>
                </a:lnSpc>
              </a:pPr>
              <a:endParaRPr/>
            </a:p>
          </p:txBody>
        </p:sp>
      </p:grpSp>
    </p:spTree>
  </p:cSld>
  <p:clrMapOvr>
    <a:masterClrMapping/>
  </p:clrMapOvr>
  <p:transition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AA5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457902" y="9258300"/>
            <a:ext cx="5470308" cy="842264"/>
            <a:chOff x="0" y="0"/>
            <a:chExt cx="1440740" cy="22183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440740" cy="221831"/>
            </a:xfrm>
            <a:custGeom>
              <a:avLst/>
              <a:gdLst/>
              <a:ahLst/>
              <a:cxnLst/>
              <a:rect l="l" t="t" r="r" b="b"/>
              <a:pathLst>
                <a:path w="1440740" h="221831">
                  <a:moveTo>
                    <a:pt x="72178" y="0"/>
                  </a:moveTo>
                  <a:lnTo>
                    <a:pt x="1368561" y="0"/>
                  </a:lnTo>
                  <a:cubicBezTo>
                    <a:pt x="1408424" y="0"/>
                    <a:pt x="1440740" y="32315"/>
                    <a:pt x="1440740" y="72178"/>
                  </a:cubicBezTo>
                  <a:lnTo>
                    <a:pt x="1440740" y="149652"/>
                  </a:lnTo>
                  <a:cubicBezTo>
                    <a:pt x="1440740" y="189515"/>
                    <a:pt x="1408424" y="221831"/>
                    <a:pt x="1368561" y="221831"/>
                  </a:cubicBezTo>
                  <a:lnTo>
                    <a:pt x="72178" y="221831"/>
                  </a:lnTo>
                  <a:cubicBezTo>
                    <a:pt x="32315" y="221831"/>
                    <a:pt x="0" y="189515"/>
                    <a:pt x="0" y="149652"/>
                  </a:cubicBezTo>
                  <a:lnTo>
                    <a:pt x="0" y="72178"/>
                  </a:lnTo>
                  <a:cubicBezTo>
                    <a:pt x="0" y="32315"/>
                    <a:pt x="32315" y="0"/>
                    <a:pt x="72178" y="0"/>
                  </a:cubicBezTo>
                  <a:close/>
                </a:path>
              </a:pathLst>
            </a:custGeom>
            <a:solidFill>
              <a:srgbClr val="E4A4BD"/>
            </a:solidFill>
          </p:spPr>
          <p:txBody>
            <a:bodyPr/>
            <a:lstStyle/>
            <a:p>
              <a:endParaRPr lang="zh-SG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161925"/>
              <a:ext cx="1440740" cy="3837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7728896" y="2401944"/>
            <a:ext cx="9501829" cy="4980798"/>
          </a:xfrm>
          <a:custGeom>
            <a:avLst/>
            <a:gdLst/>
            <a:ahLst/>
            <a:cxnLst/>
            <a:rect l="l" t="t" r="r" b="b"/>
            <a:pathLst>
              <a:path w="9501829" h="4980798">
                <a:moveTo>
                  <a:pt x="0" y="0"/>
                </a:moveTo>
                <a:lnTo>
                  <a:pt x="9501829" y="0"/>
                </a:lnTo>
                <a:lnTo>
                  <a:pt x="9501829" y="4980797"/>
                </a:lnTo>
                <a:lnTo>
                  <a:pt x="0" y="49807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8626" t="-41620" r="-5615" b="-13162"/>
            </a:stretch>
          </a:blipFill>
        </p:spPr>
        <p:txBody>
          <a:bodyPr/>
          <a:lstStyle/>
          <a:p>
            <a:endParaRPr lang="zh-SG" altLang="en-US"/>
          </a:p>
        </p:txBody>
      </p:sp>
      <p:sp>
        <p:nvSpPr>
          <p:cNvPr id="6" name="Freeform 6"/>
          <p:cNvSpPr/>
          <p:nvPr/>
        </p:nvSpPr>
        <p:spPr>
          <a:xfrm>
            <a:off x="1307929" y="2401944"/>
            <a:ext cx="5121643" cy="4980798"/>
          </a:xfrm>
          <a:custGeom>
            <a:avLst/>
            <a:gdLst/>
            <a:ahLst/>
            <a:cxnLst/>
            <a:rect l="l" t="t" r="r" b="b"/>
            <a:pathLst>
              <a:path w="5121643" h="4980798">
                <a:moveTo>
                  <a:pt x="0" y="0"/>
                </a:moveTo>
                <a:lnTo>
                  <a:pt x="5121643" y="0"/>
                </a:lnTo>
                <a:lnTo>
                  <a:pt x="5121643" y="4980797"/>
                </a:lnTo>
                <a:lnTo>
                  <a:pt x="0" y="498079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zh-SG" altLang="en-US"/>
          </a:p>
        </p:txBody>
      </p:sp>
      <p:sp>
        <p:nvSpPr>
          <p:cNvPr id="7" name="TextBox 7"/>
          <p:cNvSpPr txBox="1"/>
          <p:nvPr/>
        </p:nvSpPr>
        <p:spPr>
          <a:xfrm>
            <a:off x="9682910" y="956029"/>
            <a:ext cx="5593800" cy="1200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500"/>
              </a:lnSpc>
            </a:pPr>
            <a:r>
              <a:rPr lang="en-US" sz="5000" b="1" spc="-400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digg_count against day of the week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0" y="9212707"/>
            <a:ext cx="3868750" cy="695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00"/>
              </a:lnSpc>
              <a:spcBef>
                <a:spcPct val="0"/>
              </a:spcBef>
            </a:pPr>
            <a:r>
              <a:rPr lang="en-US" sz="3000" b="1">
                <a:solidFill>
                  <a:srgbClr val="000000"/>
                </a:solidFill>
                <a:latin typeface="TT Norms Bold"/>
                <a:ea typeface="TT Norms Bold"/>
                <a:cs typeface="TT Norms Bold"/>
                <a:sym typeface="TT Norms Bold"/>
              </a:rPr>
              <a:t>Statistical description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92779" y="956029"/>
            <a:ext cx="5951943" cy="1200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500"/>
              </a:lnSpc>
            </a:pPr>
            <a:r>
              <a:rPr lang="en-US" sz="5000" b="1" spc="-400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Number of posts for each day of the week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559821" y="7850632"/>
            <a:ext cx="12984262" cy="2057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2930" lvl="1" indent="-291465" algn="l">
              <a:lnSpc>
                <a:spcPts val="3240"/>
              </a:lnSpc>
              <a:buFont typeface="Arial"/>
              <a:buChar char="•"/>
            </a:pPr>
            <a:r>
              <a:rPr lang="en-US" sz="270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Median of digg_count across the days is relatively consistent</a:t>
            </a:r>
            <a:r>
              <a:rPr lang="en-US" sz="2700" b="1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 except</a:t>
            </a:r>
            <a:r>
              <a:rPr lang="en-US" sz="270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 a significant decrease for Thursday and Friday. </a:t>
            </a:r>
          </a:p>
          <a:p>
            <a:pPr algn="l">
              <a:lnSpc>
                <a:spcPts val="3240"/>
              </a:lnSpc>
            </a:pPr>
            <a:endParaRPr lang="en-US" sz="2700">
              <a:solidFill>
                <a:srgbClr val="FFFFFF"/>
              </a:solidFill>
              <a:latin typeface="TT Norms"/>
              <a:ea typeface="TT Norms"/>
              <a:cs typeface="TT Norms"/>
              <a:sym typeface="TT Norms"/>
            </a:endParaRPr>
          </a:p>
          <a:p>
            <a:pPr marL="582930" lvl="1" indent="-291465" algn="l">
              <a:lnSpc>
                <a:spcPts val="3240"/>
              </a:lnSpc>
              <a:buFont typeface="Arial"/>
              <a:buChar char="•"/>
            </a:pPr>
            <a:r>
              <a:rPr lang="en-US" sz="270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Saturday and Sunday appear to have the highest median.</a:t>
            </a:r>
          </a:p>
          <a:p>
            <a:pPr algn="l">
              <a:lnSpc>
                <a:spcPts val="3240"/>
              </a:lnSpc>
            </a:pPr>
            <a:endParaRPr lang="en-US" sz="2700">
              <a:solidFill>
                <a:srgbClr val="FFFFFF"/>
              </a:solidFill>
              <a:latin typeface="TT Norms"/>
              <a:ea typeface="TT Norms"/>
              <a:cs typeface="TT Norms"/>
              <a:sym typeface="TT Norms"/>
            </a:endParaRPr>
          </a:p>
        </p:txBody>
      </p:sp>
      <p:grpSp>
        <p:nvGrpSpPr>
          <p:cNvPr id="11" name="Group 11"/>
          <p:cNvGrpSpPr/>
          <p:nvPr/>
        </p:nvGrpSpPr>
        <p:grpSpPr>
          <a:xfrm>
            <a:off x="12153984" y="2401944"/>
            <a:ext cx="2519080" cy="4982849"/>
            <a:chOff x="0" y="0"/>
            <a:chExt cx="627179" cy="124058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27179" cy="1240587"/>
            </a:xfrm>
            <a:custGeom>
              <a:avLst/>
              <a:gdLst/>
              <a:ahLst/>
              <a:cxnLst/>
              <a:rect l="l" t="t" r="r" b="b"/>
              <a:pathLst>
                <a:path w="627179" h="1240587">
                  <a:moveTo>
                    <a:pt x="0" y="0"/>
                  </a:moveTo>
                  <a:lnTo>
                    <a:pt x="627179" y="0"/>
                  </a:lnTo>
                  <a:lnTo>
                    <a:pt x="627179" y="1240587"/>
                  </a:lnTo>
                  <a:lnTo>
                    <a:pt x="0" y="124058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D54F56"/>
              </a:solidFill>
              <a:prstDash val="solid"/>
              <a:miter/>
            </a:ln>
          </p:spPr>
          <p:txBody>
            <a:bodyPr/>
            <a:lstStyle/>
            <a:p>
              <a:endParaRPr lang="zh-SG" alt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161925"/>
              <a:ext cx="627179" cy="14025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00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751781" y="4275451"/>
            <a:ext cx="4677791" cy="1255587"/>
            <a:chOff x="0" y="0"/>
            <a:chExt cx="1164636" cy="312605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164636" cy="312605"/>
            </a:xfrm>
            <a:custGeom>
              <a:avLst/>
              <a:gdLst/>
              <a:ahLst/>
              <a:cxnLst/>
              <a:rect l="l" t="t" r="r" b="b"/>
              <a:pathLst>
                <a:path w="1164636" h="312605">
                  <a:moveTo>
                    <a:pt x="0" y="0"/>
                  </a:moveTo>
                  <a:lnTo>
                    <a:pt x="1164636" y="0"/>
                  </a:lnTo>
                  <a:lnTo>
                    <a:pt x="1164636" y="312605"/>
                  </a:lnTo>
                  <a:lnTo>
                    <a:pt x="0" y="31260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D54F56"/>
              </a:solidFill>
              <a:prstDash val="solid"/>
              <a:miter/>
            </a:ln>
          </p:spPr>
          <p:txBody>
            <a:bodyPr/>
            <a:lstStyle/>
            <a:p>
              <a:endParaRPr lang="zh-SG" alt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161925"/>
              <a:ext cx="1164636" cy="4745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00"/>
                </a:lnSpc>
              </a:pPr>
              <a:endParaRPr/>
            </a:p>
          </p:txBody>
        </p:sp>
      </p:grpSp>
    </p:spTree>
  </p:cSld>
  <p:clrMapOvr>
    <a:masterClrMapping/>
  </p:clrMapOvr>
  <p:transition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2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457902" y="9258300"/>
            <a:ext cx="5470308" cy="842264"/>
            <a:chOff x="0" y="0"/>
            <a:chExt cx="1440740" cy="22183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440740" cy="221831"/>
            </a:xfrm>
            <a:custGeom>
              <a:avLst/>
              <a:gdLst/>
              <a:ahLst/>
              <a:cxnLst/>
              <a:rect l="l" t="t" r="r" b="b"/>
              <a:pathLst>
                <a:path w="1440740" h="221831">
                  <a:moveTo>
                    <a:pt x="72178" y="0"/>
                  </a:moveTo>
                  <a:lnTo>
                    <a:pt x="1368561" y="0"/>
                  </a:lnTo>
                  <a:cubicBezTo>
                    <a:pt x="1408424" y="0"/>
                    <a:pt x="1440740" y="32315"/>
                    <a:pt x="1440740" y="72178"/>
                  </a:cubicBezTo>
                  <a:lnTo>
                    <a:pt x="1440740" y="149652"/>
                  </a:lnTo>
                  <a:cubicBezTo>
                    <a:pt x="1440740" y="189515"/>
                    <a:pt x="1408424" y="221831"/>
                    <a:pt x="1368561" y="221831"/>
                  </a:cubicBezTo>
                  <a:lnTo>
                    <a:pt x="72178" y="221831"/>
                  </a:lnTo>
                  <a:cubicBezTo>
                    <a:pt x="32315" y="221831"/>
                    <a:pt x="0" y="189515"/>
                    <a:pt x="0" y="149652"/>
                  </a:cubicBezTo>
                  <a:lnTo>
                    <a:pt x="0" y="72178"/>
                  </a:lnTo>
                  <a:cubicBezTo>
                    <a:pt x="0" y="32315"/>
                    <a:pt x="32315" y="0"/>
                    <a:pt x="72178" y="0"/>
                  </a:cubicBezTo>
                  <a:close/>
                </a:path>
              </a:pathLst>
            </a:custGeom>
            <a:solidFill>
              <a:srgbClr val="E4A4BD"/>
            </a:solidFill>
          </p:spPr>
          <p:txBody>
            <a:bodyPr/>
            <a:lstStyle/>
            <a:p>
              <a:endParaRPr lang="zh-SG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161925"/>
              <a:ext cx="1440740" cy="3837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3418526" y="1437143"/>
            <a:ext cx="11450949" cy="6102777"/>
          </a:xfrm>
          <a:custGeom>
            <a:avLst/>
            <a:gdLst/>
            <a:ahLst/>
            <a:cxnLst/>
            <a:rect l="l" t="t" r="r" b="b"/>
            <a:pathLst>
              <a:path w="11450949" h="6102777">
                <a:moveTo>
                  <a:pt x="0" y="0"/>
                </a:moveTo>
                <a:lnTo>
                  <a:pt x="11450948" y="0"/>
                </a:lnTo>
                <a:lnTo>
                  <a:pt x="11450948" y="6102777"/>
                </a:lnTo>
                <a:lnTo>
                  <a:pt x="0" y="61027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0902" t="-41384" r="-2837" b="-10326"/>
            </a:stretch>
          </a:blipFill>
        </p:spPr>
        <p:txBody>
          <a:bodyPr/>
          <a:lstStyle/>
          <a:p>
            <a:endParaRPr lang="zh-SG" altLang="en-US"/>
          </a:p>
        </p:txBody>
      </p:sp>
      <p:sp>
        <p:nvSpPr>
          <p:cNvPr id="6" name="TextBox 6"/>
          <p:cNvSpPr txBox="1"/>
          <p:nvPr/>
        </p:nvSpPr>
        <p:spPr>
          <a:xfrm>
            <a:off x="4240088" y="7978982"/>
            <a:ext cx="10629387" cy="1676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21" lvl="1" indent="-302261" algn="l">
              <a:lnSpc>
                <a:spcPts val="336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TT Norms"/>
                <a:ea typeface="TT Norms"/>
                <a:cs typeface="TT Norms"/>
                <a:sym typeface="TT Norms"/>
              </a:rPr>
              <a:t>Categorisation of video_duration ⟶ duration_category</a:t>
            </a:r>
          </a:p>
          <a:p>
            <a:pPr marL="604521" lvl="1" indent="-302261" algn="l">
              <a:lnSpc>
                <a:spcPts val="336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TT Norms"/>
                <a:ea typeface="TT Norms"/>
                <a:cs typeface="TT Norms"/>
                <a:sym typeface="TT Norms"/>
              </a:rPr>
              <a:t>Medium and long videos generate significantly lesser likes</a:t>
            </a:r>
          </a:p>
          <a:p>
            <a:pPr marL="604521" lvl="1" indent="-302261" algn="l">
              <a:lnSpc>
                <a:spcPts val="336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TT Norms"/>
                <a:ea typeface="TT Norms"/>
                <a:cs typeface="TT Norms"/>
                <a:sym typeface="TT Norms"/>
              </a:rPr>
              <a:t>Very short videos also generate lesser likes than short videos [smaller median]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0" y="9212707"/>
            <a:ext cx="3868750" cy="695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00"/>
              </a:lnSpc>
              <a:spcBef>
                <a:spcPct val="0"/>
              </a:spcBef>
            </a:pPr>
            <a:r>
              <a:rPr lang="en-US" sz="3000" b="1">
                <a:solidFill>
                  <a:srgbClr val="000000"/>
                </a:solidFill>
                <a:latin typeface="TT Norms Bold"/>
                <a:ea typeface="TT Norms Bold"/>
                <a:cs typeface="TT Norms Bold"/>
                <a:sym typeface="TT Norms Bold"/>
              </a:rPr>
              <a:t>Statistical description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173550" y="781050"/>
            <a:ext cx="11940900" cy="628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500"/>
              </a:lnSpc>
            </a:pPr>
            <a:r>
              <a:rPr lang="en-US" sz="5000" b="1" spc="-400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digg_count against duration category</a:t>
            </a:r>
          </a:p>
        </p:txBody>
      </p:sp>
    </p:spTree>
  </p:cSld>
  <p:clrMapOvr>
    <a:masterClrMapping/>
  </p:clrMapOvr>
  <p:transition>
    <p:wip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886</Words>
  <Application>Microsoft Office PowerPoint</Application>
  <PresentationFormat>Custom</PresentationFormat>
  <Paragraphs>165</Paragraphs>
  <Slides>24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TT Norms Bold</vt:lpstr>
      <vt:lpstr>Calibri</vt:lpstr>
      <vt:lpstr>TT Norms</vt:lpstr>
      <vt:lpstr>Open Sauce Bold</vt:lpstr>
      <vt:lpstr>TT Fors Italics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crying for 1015</dc:title>
  <cp:lastModifiedBy>瑞阳 杜</cp:lastModifiedBy>
  <cp:revision>2</cp:revision>
  <dcterms:created xsi:type="dcterms:W3CDTF">2006-08-16T00:00:00Z</dcterms:created>
  <dcterms:modified xsi:type="dcterms:W3CDTF">2025-04-19T16:16:27Z</dcterms:modified>
  <dc:identifier>DAGkTsSKtnI</dc:identifier>
</cp:coreProperties>
</file>